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66" r:id="rId3"/>
    <p:sldId id="286" r:id="rId4"/>
    <p:sldId id="287" r:id="rId5"/>
    <p:sldId id="288" r:id="rId6"/>
    <p:sldId id="270" r:id="rId7"/>
    <p:sldId id="289" r:id="rId8"/>
    <p:sldId id="271" r:id="rId9"/>
    <p:sldId id="272" r:id="rId10"/>
    <p:sldId id="273" r:id="rId11"/>
    <p:sldId id="275" r:id="rId12"/>
    <p:sldId id="276" r:id="rId13"/>
    <p:sldId id="268" r:id="rId14"/>
    <p:sldId id="269" r:id="rId15"/>
    <p:sldId id="277" r:id="rId16"/>
    <p:sldId id="283" r:id="rId17"/>
    <p:sldId id="279" r:id="rId18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29"/>
    <a:srgbClr val="053512"/>
    <a:srgbClr val="06340E"/>
    <a:srgbClr val="08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0909" autoAdjust="0"/>
  </p:normalViewPr>
  <p:slideViewPr>
    <p:cSldViewPr snapToGrid="0">
      <p:cViewPr varScale="1">
        <p:scale>
          <a:sx n="100" d="100"/>
          <a:sy n="100" d="100"/>
        </p:scale>
        <p:origin x="13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D4D4-8BFD-4FD0-9E55-5FB3CDF6BC92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D7FC9-E384-4E5C-9AFC-FBB372DD26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00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9DF11-DF57-4DD7-829A-6DB775AA5242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F063-3E5B-4DD7-9532-306349287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97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42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880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865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485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22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592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47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8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34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84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22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21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24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25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996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F063-3E5B-4DD7-9532-306349287B7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41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21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9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6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862" y="5779574"/>
            <a:ext cx="1555020" cy="1082134"/>
          </a:xfrm>
          <a:prstGeom prst="rect">
            <a:avLst/>
          </a:prstGeom>
        </p:spPr>
      </p:pic>
      <p:sp>
        <p:nvSpPr>
          <p:cNvPr id="14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E42775B4-6269-4E31-B0AB-FFF00C24A355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30. august 2024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Miljø- og Fødevareministeriet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92001" y="16587"/>
            <a:ext cx="1754916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pic>
        <p:nvPicPr>
          <p:cNvPr id="19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49" y="345600"/>
            <a:ext cx="2916755" cy="473142"/>
          </a:xfrm>
          <a:prstGeom prst="rect">
            <a:avLst/>
          </a:prstGeom>
        </p:spPr>
      </p:pic>
      <p:sp>
        <p:nvSpPr>
          <p:cNvPr id="21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6" name="Rectangle 6"/>
          <p:cNvSpPr/>
          <p:nvPr userDrawn="1"/>
        </p:nvSpPr>
        <p:spPr>
          <a:xfrm>
            <a:off x="-1399565" y="6000276"/>
            <a:ext cx="123392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6135" y="1196589"/>
            <a:ext cx="2054877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6" y="0"/>
            <a:ext cx="183639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862" y="5779574"/>
            <a:ext cx="1555020" cy="1082134"/>
          </a:xfrm>
          <a:prstGeom prst="rect">
            <a:avLst/>
          </a:prstGeom>
        </p:spPr>
      </p:pic>
      <p:sp>
        <p:nvSpPr>
          <p:cNvPr id="14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EC19404-5553-4F47-BC7D-83086134E0FF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30. august 2024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92001" y="16587"/>
            <a:ext cx="1754916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6" name="Rectangle 6"/>
          <p:cNvSpPr/>
          <p:nvPr userDrawn="1"/>
        </p:nvSpPr>
        <p:spPr>
          <a:xfrm>
            <a:off x="-1399565" y="6000276"/>
            <a:ext cx="123392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6135" y="1196589"/>
            <a:ext cx="2054877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EEFBE-ECA9-477D-8320-CB14A661A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52" y="340056"/>
            <a:ext cx="2635912" cy="576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1E44C-4571-444C-9634-4B03EE10E7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80517" y="2824"/>
            <a:ext cx="1832674" cy="10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862" y="5779574"/>
            <a:ext cx="1555020" cy="1082134"/>
          </a:xfrm>
          <a:prstGeom prst="rect">
            <a:avLst/>
          </a:prstGeom>
        </p:spPr>
      </p:pic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EEE5A3C0-8AD0-4DAC-AE50-D6644AF62483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30. august 2024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6" name="Rectangle 6"/>
          <p:cNvSpPr/>
          <p:nvPr userDrawn="1"/>
        </p:nvSpPr>
        <p:spPr>
          <a:xfrm>
            <a:off x="-1399565" y="6000276"/>
            <a:ext cx="123392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5D5D0-93FA-4B8E-BEFE-526CDF5F9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6123" y="340055"/>
            <a:ext cx="2635912" cy="5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862" y="5779574"/>
            <a:ext cx="1555020" cy="1082134"/>
          </a:xfrm>
          <a:prstGeom prst="rect">
            <a:avLst/>
          </a:prstGeom>
        </p:spPr>
      </p:pic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64C6935-1BD6-4FB8-8AAB-237D7A32497C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30. august 2024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9676463" y="340056"/>
            <a:ext cx="2635912" cy="57609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0"/>
            <a:ext cx="1843475" cy="1037417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40" name="Rectangle 6"/>
          <p:cNvSpPr/>
          <p:nvPr userDrawn="1"/>
        </p:nvSpPr>
        <p:spPr>
          <a:xfrm>
            <a:off x="-1399564" y="6000276"/>
            <a:ext cx="472813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92000" y="1941320"/>
            <a:ext cx="2032529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92001" y="16587"/>
            <a:ext cx="1754916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6135" y="1196589"/>
            <a:ext cx="2054877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7" name="Billede 28">
            <a:extLst>
              <a:ext uri="{FF2B5EF4-FFF2-40B4-BE49-F238E27FC236}">
                <a16:creationId xmlns:a16="http://schemas.microsoft.com/office/drawing/2014/main" id="{4BDA21CA-314B-4079-82E5-B8955DE6F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8" b="83642"/>
          <a:stretch/>
        </p:blipFill>
        <p:spPr>
          <a:xfrm>
            <a:off x="-1456744" y="16588"/>
            <a:ext cx="1308902" cy="1696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CAE5B1-1DFB-4F1F-9B9E-4457F154C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787" y="57326"/>
            <a:ext cx="357409" cy="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862" y="5779574"/>
            <a:ext cx="1555020" cy="1082134"/>
          </a:xfrm>
          <a:prstGeom prst="rect">
            <a:avLst/>
          </a:prstGeom>
        </p:spPr>
      </p:pic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14269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2A3908A-E293-4FE5-83A7-75276D40C717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30. august 2024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45" name="Rectangle 6"/>
          <p:cNvSpPr/>
          <p:nvPr userDrawn="1"/>
        </p:nvSpPr>
        <p:spPr>
          <a:xfrm>
            <a:off x="-1399564" y="6000276"/>
            <a:ext cx="472813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92000" y="1941320"/>
            <a:ext cx="2032529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92001" y="16587"/>
            <a:ext cx="1754916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6135" y="1196589"/>
            <a:ext cx="2054877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logo">
            <a:extLst>
              <a:ext uri="{FF2B5EF4-FFF2-40B4-BE49-F238E27FC236}">
                <a16:creationId xmlns:a16="http://schemas.microsoft.com/office/drawing/2014/main" id="{09B0CFBE-7851-41B6-BA6E-934F3E92F0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78671" y="340056"/>
            <a:ext cx="2635912" cy="576091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D64C0-0EC3-4E80-98AB-8C716D92DB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80515" y="0"/>
            <a:ext cx="1853756" cy="10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82095" y="5026816"/>
            <a:ext cx="2250586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2C7745F-7A7D-46C2-BADE-53E3EB532D7C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201100" y="1941320"/>
            <a:ext cx="2709334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2"/>
            <a:ext cx="1841222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441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82095" y="5026816"/>
            <a:ext cx="2250586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23EFD-86DB-494A-83E3-1843058F0D8B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466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C2FFFFF-5E29-47C7-85D1-BE8A3667C833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7546" y="3682286"/>
            <a:ext cx="2477546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800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55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048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87" y="1196755"/>
            <a:ext cx="10889267" cy="4886325"/>
          </a:xfrm>
        </p:spPr>
        <p:txBody>
          <a:bodyPr numCol="2" spcCol="18000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47C6612E-0C8D-4DAE-BAF2-1AB4CF4E491A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5943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687" y="1196424"/>
            <a:ext cx="5347914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2011" y="1196424"/>
            <a:ext cx="5348944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558F6DFD-ACD2-446C-86EE-4C03E504C1DF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61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457" y="332656"/>
            <a:ext cx="10891498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457" y="1628777"/>
            <a:ext cx="10891498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888FBC-2066-4960-9105-64782682E066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02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770" y="311972"/>
            <a:ext cx="6983048" cy="468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770" y="1195390"/>
            <a:ext cx="6982713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5313" y="0"/>
            <a:ext cx="4166686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739FADF-D35A-4A94-BD8E-3984FEAE2875}" type="datetime2">
              <a:rPr lang="da-DK" smtClean="0"/>
              <a:t>30. august 2024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6" y="0"/>
            <a:ext cx="183639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1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770" y="311972"/>
            <a:ext cx="5352598" cy="81277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770" y="1195390"/>
            <a:ext cx="5352261" cy="4886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4124" y="0"/>
            <a:ext cx="5827876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93C711-9584-449B-A3F1-3DDB6C134B37}" type="datetime2">
              <a:rPr lang="da-DK" smtClean="0"/>
              <a:t>30. august 2024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6" y="0"/>
            <a:ext cx="183639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25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50" y="0"/>
            <a:ext cx="4080001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5999" y="0"/>
            <a:ext cx="4080001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0005" y="0"/>
            <a:ext cx="4080001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50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5999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30005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2833375-86DA-4ACB-BE4B-F4C0DE904A0D}" type="datetime2">
              <a:rPr lang="da-DK" smtClean="0"/>
              <a:t>30. august 2024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0"/>
            <a:ext cx="1836397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9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50" y="0"/>
            <a:ext cx="4080001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50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6185" y="0"/>
            <a:ext cx="8135816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5C8F453-A4A3-445B-A418-B6641BD5E2A9}" type="datetime2">
              <a:rPr lang="da-DK" smtClean="0"/>
              <a:t>30. august 2024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6" y="0"/>
            <a:ext cx="183639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1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50" y="0"/>
            <a:ext cx="4080001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50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6185" y="0"/>
            <a:ext cx="8135816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437E94-8645-4846-9166-BF877F4E6025}" type="datetime2">
              <a:rPr lang="da-DK" smtClean="0"/>
              <a:t>30. august 2024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0"/>
            <a:ext cx="1836397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02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6001" y="0"/>
            <a:ext cx="813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770" y="311151"/>
            <a:ext cx="3142286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2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455" y="1195390"/>
            <a:ext cx="68355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580887-EA45-468D-B323-D6F94416C83B}" type="datetime2">
              <a:rPr lang="da-DK" smtClean="0"/>
              <a:t>30. august 2024</a:t>
            </a:fld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000" y="954"/>
            <a:ext cx="1920240" cy="1080135"/>
          </a:xfrm>
          <a:prstGeom prst="rect">
            <a:avLst/>
          </a:prstGeom>
        </p:spPr>
      </p:pic>
      <p:grpSp>
        <p:nvGrpSpPr>
          <p:cNvPr id="12" name="Gruppe 11"/>
          <p:cNvGrpSpPr/>
          <p:nvPr userDrawn="1"/>
        </p:nvGrpSpPr>
        <p:grpSpPr>
          <a:xfrm>
            <a:off x="-2406369" y="311151"/>
            <a:ext cx="2406370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5824566"/>
            <a:ext cx="1836397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21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770" y="311151"/>
            <a:ext cx="3137235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2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6426" y="1195390"/>
            <a:ext cx="683458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6EFF84-BE70-4FD4-BB48-A6520EFFDEE0}" type="datetime2">
              <a:rPr lang="da-DK" smtClean="0"/>
              <a:t>30. august 2024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6369" y="311151"/>
            <a:ext cx="2406370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8" y="6380524"/>
            <a:ext cx="224849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5824567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45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770" y="311151"/>
            <a:ext cx="3142286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6426" y="1195390"/>
            <a:ext cx="683458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E209252-C016-49C8-B225-64EB2EEF32F9}" type="datetime2">
              <a:rPr lang="da-DK" smtClean="0"/>
              <a:t>30. august 2024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6369" y="311151"/>
            <a:ext cx="2406370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5824567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9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458" y="311151"/>
            <a:ext cx="4294414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8191" y="311152"/>
            <a:ext cx="5732764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4C6613-030C-4326-A04F-8849CA60685F}" type="datetime2">
              <a:rPr lang="da-DK" smtClean="0"/>
              <a:t>30. august 2024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0"/>
            <a:ext cx="1836397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6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2CD19E5-3091-4F2F-9BBF-13A072F38873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716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9BE00E97-9200-47F8-80DF-1D1A7FCC0701}" type="datetime2">
              <a:rPr lang="da-DK" smtClean="0"/>
              <a:t>30. august 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099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400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08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57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97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90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CF5F-2BFC-418D-AB53-D760CF62DA95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F5A0-953B-4B65-9D6F-400062CB87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7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687" y="311972"/>
            <a:ext cx="10889267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686" y="1196753"/>
            <a:ext cx="10889269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698" y="6398801"/>
            <a:ext cx="5653472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Miljøministeriet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413" y="6398801"/>
            <a:ext cx="298878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400256" y="7600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B6224B9-47CD-4D15-B403-123ED4DA5F0E}" type="datetime2">
              <a:rPr lang="da-DK" smtClean="0"/>
              <a:t>30. august 2024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8" y="6380524"/>
            <a:ext cx="224849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0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>
          <p15:clr>
            <a:srgbClr val="F26B43"/>
          </p15:clr>
        </p15:guide>
        <p15:guide id="4" orient="horz" pos="3831">
          <p15:clr>
            <a:srgbClr val="F26B43"/>
          </p15:clr>
        </p15:guide>
        <p15:guide id="5" orient="horz" pos="195">
          <p15:clr>
            <a:srgbClr val="F26B43"/>
          </p15:clr>
        </p15:guide>
        <p15:guide id="6" orient="horz" pos="491">
          <p15:clr>
            <a:srgbClr val="F26B43"/>
          </p15:clr>
        </p15:guide>
        <p15:guide id="7" pos="409">
          <p15:clr>
            <a:srgbClr val="F26B43"/>
          </p15:clr>
        </p15:guide>
        <p15:guide id="8" pos="7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A4CCD8-ED0E-EB4B-9FBA-5E585AD5F14C}"/>
              </a:ext>
            </a:extLst>
          </p:cNvPr>
          <p:cNvSpPr/>
          <p:nvPr/>
        </p:nvSpPr>
        <p:spPr>
          <a:xfrm>
            <a:off x="-21973" y="10274"/>
            <a:ext cx="12318748" cy="6858000"/>
          </a:xfrm>
          <a:prstGeom prst="rect">
            <a:avLst/>
          </a:prstGeom>
          <a:solidFill>
            <a:srgbClr val="00322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srgbClr val="003229"/>
              </a:solidFill>
            </a:endParaRP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3188" y="2348880"/>
            <a:ext cx="8755180" cy="2096840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da-DK" dirty="0"/>
              <a:t>Dialogforum </a:t>
            </a:r>
          </a:p>
          <a:p>
            <a:pPr marL="0" indent="0" algn="l">
              <a:buNone/>
            </a:pPr>
            <a:r>
              <a:rPr lang="da-DK" dirty="0"/>
              <a:t>for Natura 2000 og havstrategi</a:t>
            </a:r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da-DK" dirty="0"/>
              <a:t>9. maj 2022</a:t>
            </a:r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Miljø- og Fødevareministeriet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A744E-85D2-E44F-9FE3-C9E729843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3" y="325670"/>
            <a:ext cx="2854093" cy="1447146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9313682" y="5229200"/>
            <a:ext cx="2518225" cy="544232"/>
          </a:xfrm>
        </p:spPr>
        <p:txBody>
          <a:bodyPr/>
          <a:lstStyle/>
          <a:p>
            <a:pPr marL="0" indent="0" algn="r">
              <a:buNone/>
            </a:pPr>
            <a:r>
              <a:rPr lang="da-DK" dirty="0"/>
              <a:t>Dialogforum for N2000 og HSD</a:t>
            </a:r>
          </a:p>
        </p:txBody>
      </p:sp>
    </p:spTree>
    <p:extLst>
      <p:ext uri="{BB962C8B-B14F-4D97-AF65-F5344CB8AC3E}">
        <p14:creationId xmlns:p14="http://schemas.microsoft.com/office/powerpoint/2010/main" val="240340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42875"/>
            <a:ext cx="9144000" cy="609599"/>
          </a:xfrm>
        </p:spPr>
        <p:txBody>
          <a:bodyPr>
            <a:normAutofit/>
          </a:bodyPr>
          <a:lstStyle/>
          <a:p>
            <a:pPr algn="l"/>
            <a:r>
              <a:rPr lang="da-DK" sz="3200"/>
              <a:t>Dansk fiskeri</a:t>
            </a:r>
            <a:endParaRPr lang="da-DK" sz="3200" dirty="0"/>
          </a:p>
        </p:txBody>
      </p:sp>
      <p:pic>
        <p:nvPicPr>
          <p:cNvPr id="5" name="Grafik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0" y="822325"/>
            <a:ext cx="593852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814388"/>
            <a:ext cx="10515600" cy="738187"/>
          </a:xfrm>
        </p:spPr>
        <p:txBody>
          <a:bodyPr>
            <a:normAutofit/>
          </a:bodyPr>
          <a:lstStyle/>
          <a:p>
            <a:r>
              <a:rPr lang="da-DK" sz="3200" dirty="0"/>
              <a:t>Fiskerikontrol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1800225"/>
            <a:ext cx="10515600" cy="4289426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Tysk forslag:</a:t>
            </a:r>
          </a:p>
          <a:p>
            <a:r>
              <a:rPr lang="da-DK" dirty="0">
                <a:solidFill>
                  <a:schemeClr val="tx1"/>
                </a:solidFill>
              </a:rPr>
              <a:t>VMS hvert 10 minut </a:t>
            </a:r>
          </a:p>
          <a:p>
            <a:r>
              <a:rPr lang="da-DK" dirty="0">
                <a:solidFill>
                  <a:schemeClr val="tx1"/>
                </a:solidFill>
              </a:rPr>
              <a:t>eller</a:t>
            </a:r>
          </a:p>
          <a:p>
            <a:r>
              <a:rPr lang="da-DK" dirty="0">
                <a:solidFill>
                  <a:schemeClr val="tx1"/>
                </a:solidFill>
              </a:rPr>
              <a:t>AIS Klasse A</a:t>
            </a:r>
          </a:p>
          <a:p>
            <a:r>
              <a:rPr lang="da-DK" dirty="0">
                <a:solidFill>
                  <a:schemeClr val="tx1"/>
                </a:solidFill>
              </a:rPr>
              <a:t>Eller</a:t>
            </a:r>
          </a:p>
          <a:p>
            <a:r>
              <a:rPr lang="da-DK" dirty="0" err="1">
                <a:solidFill>
                  <a:schemeClr val="tx1"/>
                </a:solidFill>
              </a:rPr>
              <a:t>App</a:t>
            </a:r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  <a:p>
            <a:r>
              <a:rPr lang="da-DK" dirty="0">
                <a:solidFill>
                  <a:schemeClr val="tx1"/>
                </a:solidFill>
              </a:rPr>
              <a:t>Drøftes fortsat </a:t>
            </a:r>
          </a:p>
        </p:txBody>
      </p:sp>
    </p:spTree>
    <p:extLst>
      <p:ext uri="{BB962C8B-B14F-4D97-AF65-F5344CB8AC3E}">
        <p14:creationId xmlns:p14="http://schemas.microsoft.com/office/powerpoint/2010/main" val="136335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9" y="311972"/>
            <a:ext cx="11132168" cy="812772"/>
          </a:xfrm>
        </p:spPr>
        <p:txBody>
          <a:bodyPr/>
          <a:lstStyle/>
          <a:p>
            <a:pPr algn="ctr"/>
            <a:r>
              <a:rPr lang="sv-SE" sz="2800" dirty="0" err="1"/>
              <a:t>Foreslåede</a:t>
            </a:r>
            <a:r>
              <a:rPr lang="sv-SE" sz="2800" dirty="0"/>
              <a:t> </a:t>
            </a:r>
            <a:r>
              <a:rPr lang="sv-SE" sz="2800" dirty="0" err="1"/>
              <a:t>fiskeriforanstaltninger</a:t>
            </a:r>
            <a:r>
              <a:rPr lang="sv-SE" sz="2800" dirty="0"/>
              <a:t> i </a:t>
            </a:r>
            <a:r>
              <a:rPr lang="sv-SE" sz="2800" dirty="0" err="1"/>
              <a:t>naturbeskyttede</a:t>
            </a:r>
            <a:r>
              <a:rPr lang="sv-SE" sz="2800" dirty="0"/>
              <a:t> </a:t>
            </a:r>
            <a:r>
              <a:rPr lang="sv-SE" sz="2800" dirty="0" err="1"/>
              <a:t>områder</a:t>
            </a:r>
            <a:br>
              <a:rPr lang="sv-SE" sz="2800" dirty="0"/>
            </a:br>
            <a:r>
              <a:rPr lang="sv-SE" sz="2800" dirty="0"/>
              <a:t>(”2021-forslag”)</a:t>
            </a: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FFF-5E29-47C7-85D1-BE8A3667C833}" type="datetime2">
              <a:rPr lang="da-DK">
                <a:solidFill>
                  <a:prstClr val="white">
                    <a:lumMod val="75000"/>
                  </a:prstClr>
                </a:solidFill>
                <a:latin typeface="Arial"/>
              </a:rPr>
              <a:pPr/>
              <a:t>30. august 2024</a:t>
            </a:fld>
            <a:endParaRPr lang="da-DK" dirty="0">
              <a:solidFill>
                <a:prstClr val="white">
                  <a:lumMod val="75000"/>
                </a:prstClr>
              </a:solidFill>
              <a:latin typeface="Arial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>
                <a:latin typeface="Arial"/>
              </a:rPr>
              <a:pPr/>
              <a:t>12</a:t>
            </a:fld>
            <a:endParaRPr lang="da-DK" dirty="0">
              <a:latin typeface="Arial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01121"/>
            <a:ext cx="119253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Status på svensk ”2021-forslag”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123825"/>
            <a:ext cx="6870192" cy="44862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dirty="0"/>
              <a:t>Tyskland har accepteret ”sufficient information” (CFP art. 11)</a:t>
            </a:r>
          </a:p>
          <a:p>
            <a:pPr>
              <a:lnSpc>
                <a:spcPct val="120000"/>
              </a:lnSpc>
            </a:pPr>
            <a:r>
              <a:rPr lang="da-DK" dirty="0"/>
              <a:t>Danmark har </a:t>
            </a:r>
            <a:r>
              <a:rPr lang="da-DK" u="sng" dirty="0"/>
              <a:t>ikke</a:t>
            </a:r>
            <a:r>
              <a:rPr lang="da-DK" dirty="0"/>
              <a:t> accepteret ”sufficient information” for </a:t>
            </a:r>
            <a:r>
              <a:rPr lang="da-DK" dirty="0" err="1"/>
              <a:t>Nordvästra</a:t>
            </a:r>
            <a:r>
              <a:rPr lang="da-DK" dirty="0"/>
              <a:t> Skånes </a:t>
            </a:r>
            <a:r>
              <a:rPr lang="da-DK" dirty="0" err="1"/>
              <a:t>Havsområde</a:t>
            </a:r>
            <a:endParaRPr lang="da-DK" dirty="0"/>
          </a:p>
        </p:txBody>
      </p:sp>
      <p:pic>
        <p:nvPicPr>
          <p:cNvPr id="1027" name="Billed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7" y="1321472"/>
            <a:ext cx="3476053" cy="479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8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Nye svenske reguleringsforslag (2022) – 13 områder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32825" y="1763979"/>
            <a:ext cx="4617378" cy="4351338"/>
          </a:xfrm>
        </p:spPr>
        <p:txBody>
          <a:bodyPr/>
          <a:lstStyle/>
          <a:p>
            <a:r>
              <a:rPr lang="da-DK" dirty="0"/>
              <a:t>Forslag 2: Østersøen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Finngrunden (</a:t>
            </a:r>
            <a:r>
              <a:rPr lang="da-DK" dirty="0" err="1"/>
              <a:t>Norra</a:t>
            </a:r>
            <a:r>
              <a:rPr lang="da-DK" dirty="0"/>
              <a:t>, </a:t>
            </a:r>
            <a:r>
              <a:rPr lang="da-DK" dirty="0" err="1"/>
              <a:t>Östra</a:t>
            </a:r>
            <a:r>
              <a:rPr lang="da-DK" dirty="0"/>
              <a:t> og </a:t>
            </a:r>
            <a:r>
              <a:rPr lang="da-DK" dirty="0" err="1"/>
              <a:t>Västra</a:t>
            </a:r>
            <a:r>
              <a:rPr lang="da-DK" dirty="0"/>
              <a:t> banken)</a:t>
            </a:r>
          </a:p>
          <a:p>
            <a:pPr marL="0" indent="0">
              <a:buNone/>
            </a:pPr>
            <a:r>
              <a:rPr lang="da-DK" dirty="0" err="1"/>
              <a:t>Svenska</a:t>
            </a:r>
            <a:r>
              <a:rPr lang="da-DK" dirty="0"/>
              <a:t> </a:t>
            </a:r>
            <a:r>
              <a:rPr lang="da-DK" dirty="0" err="1"/>
              <a:t>Högarna</a:t>
            </a:r>
            <a:endParaRPr lang="da-DK" dirty="0"/>
          </a:p>
          <a:p>
            <a:pPr marL="0" indent="0">
              <a:buNone/>
            </a:pPr>
            <a:r>
              <a:rPr lang="da-DK" dirty="0" err="1"/>
              <a:t>Norra</a:t>
            </a:r>
            <a:r>
              <a:rPr lang="da-DK" dirty="0"/>
              <a:t> </a:t>
            </a:r>
            <a:r>
              <a:rPr lang="da-DK" dirty="0" err="1"/>
              <a:t>Midsjöbanken</a:t>
            </a:r>
            <a:endParaRPr lang="da-DK" dirty="0"/>
          </a:p>
          <a:p>
            <a:pPr marL="0" indent="0">
              <a:buNone/>
            </a:pPr>
            <a:r>
              <a:rPr lang="da-DK" dirty="0" err="1"/>
              <a:t>Ottenby</a:t>
            </a:r>
            <a:r>
              <a:rPr lang="da-DK" dirty="0"/>
              <a:t> Rev</a:t>
            </a: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1000875" y="1690688"/>
            <a:ext cx="46173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Forslag 1: Øresund og Kattegat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/>
              <a:t>Falsterbohalöns</a:t>
            </a:r>
            <a:r>
              <a:rPr lang="da-DK" dirty="0"/>
              <a:t> </a:t>
            </a:r>
            <a:r>
              <a:rPr lang="da-DK" dirty="0" err="1"/>
              <a:t>havsområde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/>
              <a:t>Foteviksområdet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/>
              <a:t>Löddeåns</a:t>
            </a:r>
            <a:r>
              <a:rPr lang="da-DK" dirty="0"/>
              <a:t> </a:t>
            </a:r>
            <a:r>
              <a:rPr lang="da-DK" dirty="0" err="1"/>
              <a:t>mynning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/>
              <a:t>Salvikens</a:t>
            </a:r>
            <a:r>
              <a:rPr lang="da-DK" dirty="0"/>
              <a:t> </a:t>
            </a:r>
            <a:r>
              <a:rPr lang="da-DK" dirty="0" err="1"/>
              <a:t>strandängar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/>
              <a:t>Bunkeflo</a:t>
            </a:r>
            <a:r>
              <a:rPr lang="da-DK" dirty="0"/>
              <a:t> </a:t>
            </a:r>
            <a:r>
              <a:rPr lang="da-DK" dirty="0" err="1"/>
              <a:t>standängar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/>
              <a:t>Lundåkrabukten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/>
              <a:t>Balgö</a:t>
            </a:r>
            <a:r>
              <a:rPr lang="da-DK" dirty="0"/>
              <a:t> (Kattegat)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029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Forslag 1 – 6 områder i Øresund + 1 område i Kattegat</a:t>
            </a:r>
          </a:p>
        </p:txBody>
      </p:sp>
      <p:pic>
        <p:nvPicPr>
          <p:cNvPr id="4" name="Bildobjekt 20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78" y="1373023"/>
            <a:ext cx="3441033" cy="4803188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8"/>
          <a:stretch/>
        </p:blipFill>
        <p:spPr>
          <a:xfrm>
            <a:off x="7189163" y="1242501"/>
            <a:ext cx="4164637" cy="4625490"/>
          </a:xfrm>
          <a:prstGeom prst="rect">
            <a:avLst/>
          </a:prstGeom>
        </p:spPr>
      </p:pic>
      <p:pic>
        <p:nvPicPr>
          <p:cNvPr id="6" name="Platshållare för innehåll 4"/>
          <p:cNvPicPr>
            <a:picLocks noGrp="1"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2" y="1529937"/>
            <a:ext cx="3068825" cy="43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Forslag 2 – 4 (6) områder i Østersøen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26" y="1690688"/>
            <a:ext cx="3009207" cy="4256116"/>
          </a:xfrm>
          <a:prstGeom prst="rect">
            <a:avLst/>
          </a:prstGeom>
        </p:spPr>
      </p:pic>
      <p:pic>
        <p:nvPicPr>
          <p:cNvPr id="5" name="Platshållare för innehåll 3"/>
          <p:cNvPicPr>
            <a:picLocks noGrp="1"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55" y="1695479"/>
            <a:ext cx="3004724" cy="42513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745579" y="1909010"/>
            <a:ext cx="192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Finngrunden </a:t>
            </a:r>
          </a:p>
          <a:p>
            <a:r>
              <a:rPr lang="da-DK" sz="1400" dirty="0"/>
              <a:t>(</a:t>
            </a:r>
            <a:r>
              <a:rPr lang="da-DK" sz="1400" dirty="0" err="1"/>
              <a:t>Norra</a:t>
            </a:r>
            <a:r>
              <a:rPr lang="da-DK" sz="1400" dirty="0"/>
              <a:t>, </a:t>
            </a:r>
            <a:r>
              <a:rPr lang="da-DK" sz="1400" dirty="0" err="1"/>
              <a:t>Östra</a:t>
            </a:r>
            <a:r>
              <a:rPr lang="da-DK" sz="1400" dirty="0"/>
              <a:t> og </a:t>
            </a:r>
            <a:r>
              <a:rPr lang="da-DK" sz="1400" dirty="0" err="1"/>
              <a:t>Västra</a:t>
            </a:r>
            <a:r>
              <a:rPr lang="da-DK" sz="1400" dirty="0"/>
              <a:t> banken)</a:t>
            </a:r>
          </a:p>
          <a:p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4215059" y="1997242"/>
            <a:ext cx="192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/>
              <a:t>Svenska</a:t>
            </a:r>
            <a:r>
              <a:rPr lang="da-DK" sz="1400" dirty="0"/>
              <a:t> </a:t>
            </a:r>
            <a:r>
              <a:rPr lang="da-DK" sz="1400" dirty="0" err="1"/>
              <a:t>Högarna</a:t>
            </a:r>
            <a:endParaRPr lang="da-DK" sz="1400" dirty="0"/>
          </a:p>
          <a:p>
            <a:r>
              <a:rPr lang="da-DK" sz="1400" dirty="0" err="1"/>
              <a:t>Ottenby</a:t>
            </a:r>
            <a:r>
              <a:rPr lang="da-DK" sz="1400" dirty="0"/>
              <a:t> Rev</a:t>
            </a:r>
          </a:p>
          <a:p>
            <a:r>
              <a:rPr lang="da-DK" sz="1400" dirty="0" err="1"/>
              <a:t>Norra</a:t>
            </a:r>
            <a:r>
              <a:rPr lang="da-DK" sz="1400" dirty="0"/>
              <a:t> </a:t>
            </a:r>
            <a:r>
              <a:rPr lang="da-DK" sz="1400" dirty="0" err="1"/>
              <a:t>Midsjöbanken</a:t>
            </a:r>
            <a:endParaRPr lang="da-DK" sz="1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974" y="1780714"/>
            <a:ext cx="6909451" cy="39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Natura 2000 fiskeriregulering - DK</a:t>
            </a:r>
          </a:p>
        </p:txBody>
      </p:sp>
      <p:pic>
        <p:nvPicPr>
          <p:cNvPr id="4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63" y="1825625"/>
            <a:ext cx="44314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9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Beskyttelse af marsvin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4737" y="1767890"/>
            <a:ext cx="4123573" cy="377510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310" y="1767890"/>
            <a:ext cx="3999248" cy="38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Tysk forslag til fiskeriregulering</a:t>
            </a:r>
            <a:br>
              <a:rPr lang="da-DK" dirty="0"/>
            </a:br>
            <a:r>
              <a:rPr lang="da-DK" dirty="0"/>
              <a:t>i 5 Natura 2000-omåder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127282"/>
            <a:ext cx="10515600" cy="4351338"/>
          </a:xfrm>
        </p:spPr>
        <p:txBody>
          <a:bodyPr/>
          <a:lstStyle/>
          <a:p>
            <a:r>
              <a:rPr lang="da-DK" dirty="0" err="1"/>
              <a:t>Fehmarn</a:t>
            </a:r>
            <a:r>
              <a:rPr lang="da-DK" dirty="0"/>
              <a:t> </a:t>
            </a:r>
            <a:r>
              <a:rPr lang="da-DK" dirty="0" err="1"/>
              <a:t>Belt</a:t>
            </a:r>
            <a:endParaRPr lang="da-DK" dirty="0"/>
          </a:p>
          <a:p>
            <a:r>
              <a:rPr lang="da-DK" dirty="0"/>
              <a:t>Kadet </a:t>
            </a:r>
            <a:r>
              <a:rPr lang="da-DK" dirty="0" err="1"/>
              <a:t>Trench</a:t>
            </a:r>
            <a:endParaRPr lang="da-DK" dirty="0"/>
          </a:p>
          <a:p>
            <a:r>
              <a:rPr lang="da-DK" dirty="0"/>
              <a:t>Western Rønne Bank</a:t>
            </a:r>
          </a:p>
          <a:p>
            <a:r>
              <a:rPr lang="da-DK" dirty="0"/>
              <a:t>Adler </a:t>
            </a:r>
            <a:r>
              <a:rPr lang="da-DK" dirty="0" err="1"/>
              <a:t>Ground</a:t>
            </a:r>
            <a:endParaRPr lang="da-DK" dirty="0"/>
          </a:p>
          <a:p>
            <a:r>
              <a:rPr lang="da-DK" dirty="0" err="1"/>
              <a:t>Pomerian</a:t>
            </a:r>
            <a:r>
              <a:rPr lang="da-DK" dirty="0"/>
              <a:t> Bay with </a:t>
            </a:r>
            <a:r>
              <a:rPr lang="da-DK" dirty="0" err="1"/>
              <a:t>Odra</a:t>
            </a:r>
            <a:r>
              <a:rPr lang="da-DK" dirty="0"/>
              <a:t> Bank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Forslag om forbud mod anvendelse af bundslæbende redskaber</a:t>
            </a:r>
          </a:p>
        </p:txBody>
      </p:sp>
    </p:spTree>
    <p:extLst>
      <p:ext uri="{BB962C8B-B14F-4D97-AF65-F5344CB8AC3E}">
        <p14:creationId xmlns:p14="http://schemas.microsoft.com/office/powerpoint/2010/main" val="18015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95450" y="790576"/>
            <a:ext cx="8458200" cy="54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750"/>
          </a:xfrm>
        </p:spPr>
        <p:txBody>
          <a:bodyPr>
            <a:normAutofit/>
          </a:bodyPr>
          <a:lstStyle/>
          <a:p>
            <a:r>
              <a:rPr lang="da-DK" sz="3200" dirty="0"/>
              <a:t>Beskyttelse af rev og sandbanker</a:t>
            </a:r>
          </a:p>
        </p:txBody>
      </p:sp>
      <p:pic>
        <p:nvPicPr>
          <p:cNvPr id="3" name="Grafik 1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38200" y="1376362"/>
            <a:ext cx="5073650" cy="4067175"/>
          </a:xfrm>
          <a:prstGeom prst="rect">
            <a:avLst/>
          </a:prstGeom>
        </p:spPr>
      </p:pic>
      <p:pic>
        <p:nvPicPr>
          <p:cNvPr id="4" name="Grafik 14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096000" y="1376361"/>
            <a:ext cx="5632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7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01675" y="1690688"/>
            <a:ext cx="5508625" cy="4067175"/>
          </a:xfrm>
          <a:prstGeom prst="rect">
            <a:avLst/>
          </a:prstGeom>
        </p:spPr>
      </p:pic>
      <p:pic>
        <p:nvPicPr>
          <p:cNvPr id="4" name="Grafik 1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432550" y="1690688"/>
            <a:ext cx="53879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16275" y="1395412"/>
            <a:ext cx="5759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ljø og Fødevareministeriet PowerPoint Skabelon 16_9 DK">
  <a:themeElements>
    <a:clrScheme name="MFVM - Miljø og Fødevareministeriet">
      <a:dk1>
        <a:srgbClr val="000000"/>
      </a:dk1>
      <a:lt1>
        <a:sysClr val="window" lastClr="FFFFFF"/>
      </a:lt1>
      <a:dk2>
        <a:srgbClr val="BFCBC9"/>
      </a:dk2>
      <a:lt2>
        <a:srgbClr val="E5EAE9"/>
      </a:lt2>
      <a:accent1>
        <a:srgbClr val="003127"/>
      </a:accent1>
      <a:accent2>
        <a:srgbClr val="00874B"/>
      </a:accent2>
      <a:accent3>
        <a:srgbClr val="33B9C4"/>
      </a:accent3>
      <a:accent4>
        <a:srgbClr val="0085AD"/>
      </a:accent4>
      <a:accent5>
        <a:srgbClr val="512D6D"/>
      </a:accent5>
      <a:accent6>
        <a:srgbClr val="ABBC38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ljø og Fødevareministeriet PowerPoint Skabelon 16_9 DK_NY.potx" id="{40D784DD-D920-4E7A-87EE-DF8FA0B879DB}" vid="{BE4B9131-BAEC-4966-9892-36D711194277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230</Words>
  <Application>Microsoft Office PowerPoint</Application>
  <PresentationFormat>Widescreen</PresentationFormat>
  <Paragraphs>73</Paragraphs>
  <Slides>16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Office-tema</vt:lpstr>
      <vt:lpstr>Miljø og Fødevareministeriet PowerPoint Skabelon 16_9 DK</vt:lpstr>
      <vt:lpstr>PowerPoint-præsentation</vt:lpstr>
      <vt:lpstr>Dagsorden</vt:lpstr>
      <vt:lpstr>Natura 2000 fiskeriregulering - DK</vt:lpstr>
      <vt:lpstr>Beskyttelse af marsvin</vt:lpstr>
      <vt:lpstr>Tysk forslag til fiskeriregulering i 5 Natura 2000-omåder</vt:lpstr>
      <vt:lpstr>PowerPoint-præsentation</vt:lpstr>
      <vt:lpstr>Beskyttelse af rev og sandbanker</vt:lpstr>
      <vt:lpstr>PowerPoint-præsentation</vt:lpstr>
      <vt:lpstr>PowerPoint-præsentation</vt:lpstr>
      <vt:lpstr>Dansk fiskeri</vt:lpstr>
      <vt:lpstr>Fiskerikontrol</vt:lpstr>
      <vt:lpstr>Foreslåede fiskeriforanstaltninger i naturbeskyttede områder (”2021-forslag”)</vt:lpstr>
      <vt:lpstr>Status på svensk ”2021-forslag”</vt:lpstr>
      <vt:lpstr>Nye svenske reguleringsforslag (2022) – 13 områder</vt:lpstr>
      <vt:lpstr>Forslag 1 – 6 områder i Øresund + 1 område i Kattegat</vt:lpstr>
      <vt:lpstr>Forslag 2 – 4 (6) områder i Østersøen 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Ordliste</dc:title>
  <dc:creator>Regitze Klokkerholm</dc:creator>
  <cp:lastModifiedBy>Inga Koch Andresen</cp:lastModifiedBy>
  <cp:revision>81</cp:revision>
  <cp:lastPrinted>2022-05-09T10:42:53Z</cp:lastPrinted>
  <dcterms:created xsi:type="dcterms:W3CDTF">2021-02-01T06:50:58Z</dcterms:created>
  <dcterms:modified xsi:type="dcterms:W3CDTF">2024-08-30T07:16:11Z</dcterms:modified>
</cp:coreProperties>
</file>