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9" r:id="rId2"/>
    <p:sldId id="260" r:id="rId3"/>
    <p:sldId id="261" r:id="rId4"/>
    <p:sldId id="262" r:id="rId5"/>
    <p:sldId id="272" r:id="rId6"/>
    <p:sldId id="263" r:id="rId7"/>
    <p:sldId id="264" r:id="rId8"/>
    <p:sldId id="275" r:id="rId9"/>
    <p:sldId id="269" r:id="rId10"/>
    <p:sldId id="265" r:id="rId11"/>
    <p:sldId id="270" r:id="rId12"/>
    <p:sldId id="271" r:id="rId13"/>
    <p:sldId id="273" r:id="rId14"/>
    <p:sldId id="274" r:id="rId15"/>
    <p:sldId id="266" r:id="rId16"/>
    <p:sldId id="267" r:id="rId17"/>
    <p:sldId id="268" r:id="rId18"/>
  </p:sldIdLst>
  <p:sldSz cx="9144000" cy="6858000" type="screen4x3"/>
  <p:notesSz cx="7099300" cy="102346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3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5" autoAdjust="0"/>
    <p:restoredTop sz="75508" autoAdjust="0"/>
  </p:normalViewPr>
  <p:slideViewPr>
    <p:cSldViewPr>
      <p:cViewPr varScale="1">
        <p:scale>
          <a:sx n="83" d="100"/>
          <a:sy n="83" d="100"/>
        </p:scale>
        <p:origin x="1944" y="78"/>
      </p:cViewPr>
      <p:guideLst>
        <p:guide orient="horz" pos="2160"/>
        <p:guide pos="2880"/>
      </p:guideLst>
    </p:cSldViewPr>
  </p:slideViewPr>
  <p:outlineViewPr>
    <p:cViewPr>
      <p:scale>
        <a:sx n="33" d="100"/>
        <a:sy n="33" d="100"/>
      </p:scale>
      <p:origin x="0" y="100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a-DK"/>
          </a:p>
        </p:txBody>
      </p:sp>
      <p:sp>
        <p:nvSpPr>
          <p:cNvPr id="3" name="Pladsholder til dato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3E4B87B-9719-4BBB-AE34-3BBF40936162}" type="datetimeFigureOut">
              <a:rPr lang="da-DK" smtClean="0"/>
              <a:pPr/>
              <a:t>30-08-2024</a:t>
            </a:fld>
            <a:endParaRPr lang="da-DK"/>
          </a:p>
        </p:txBody>
      </p:sp>
      <p:sp>
        <p:nvSpPr>
          <p:cNvPr id="4" name="Pladsholder til diasbillede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da-DK"/>
          </a:p>
        </p:txBody>
      </p:sp>
      <p:sp>
        <p:nvSpPr>
          <p:cNvPr id="5" name="Pladsholder til no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a-DK"/>
          </a:p>
        </p:txBody>
      </p:sp>
      <p:sp>
        <p:nvSpPr>
          <p:cNvPr id="7" name="Pladsholder til diasnumm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9A4E8FC-4757-4EE9-A17D-76900D3F804F}" type="slidenum">
              <a:rPr lang="da-DK" smtClean="0"/>
              <a:pPr/>
              <a:t>‹nr.›</a:t>
            </a:fld>
            <a:endParaRPr lang="da-DK"/>
          </a:p>
        </p:txBody>
      </p:sp>
    </p:spTree>
    <p:extLst>
      <p:ext uri="{BB962C8B-B14F-4D97-AF65-F5344CB8AC3E}">
        <p14:creationId xmlns:p14="http://schemas.microsoft.com/office/powerpoint/2010/main" val="4051084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9A4E8FC-4757-4EE9-A17D-76900D3F804F}" type="slidenum">
              <a:rPr lang="da-DK" smtClean="0"/>
              <a:pPr/>
              <a:t>1</a:t>
            </a:fld>
            <a:endParaRPr lang="da-DK"/>
          </a:p>
        </p:txBody>
      </p:sp>
    </p:spTree>
    <p:extLst>
      <p:ext uri="{BB962C8B-B14F-4D97-AF65-F5344CB8AC3E}">
        <p14:creationId xmlns:p14="http://schemas.microsoft.com/office/powerpoint/2010/main" val="4213790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79A4E8FC-4757-4EE9-A17D-76900D3F804F}" type="slidenum">
              <a:rPr lang="da-DK" smtClean="0"/>
              <a:pPr/>
              <a:t>7</a:t>
            </a:fld>
            <a:endParaRPr lang="da-DK"/>
          </a:p>
        </p:txBody>
      </p:sp>
    </p:spTree>
    <p:extLst>
      <p:ext uri="{BB962C8B-B14F-4D97-AF65-F5344CB8AC3E}">
        <p14:creationId xmlns:p14="http://schemas.microsoft.com/office/powerpoint/2010/main" val="3003094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79A4E8FC-4757-4EE9-A17D-76900D3F804F}" type="slidenum">
              <a:rPr lang="da-DK" smtClean="0"/>
              <a:pPr/>
              <a:t>13</a:t>
            </a:fld>
            <a:endParaRPr lang="da-DK"/>
          </a:p>
        </p:txBody>
      </p:sp>
    </p:spTree>
    <p:extLst>
      <p:ext uri="{BB962C8B-B14F-4D97-AF65-F5344CB8AC3E}">
        <p14:creationId xmlns:p14="http://schemas.microsoft.com/office/powerpoint/2010/main" val="139056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EDD80440-EE5F-4493-A8EB-76BB10F11BD9}" type="datetime1">
              <a:rPr lang="da-DK" smtClean="0"/>
              <a:pPr/>
              <a:t>30-08-2024</a:t>
            </a:fld>
            <a:endParaRPr lang="da-DK"/>
          </a:p>
        </p:txBody>
      </p:sp>
      <p:sp>
        <p:nvSpPr>
          <p:cNvPr id="5" name="Pladsholder til sidefod 4"/>
          <p:cNvSpPr>
            <a:spLocks noGrp="1"/>
          </p:cNvSpPr>
          <p:nvPr>
            <p:ph type="ftr" sz="quarter" idx="11"/>
          </p:nvPr>
        </p:nvSpPr>
        <p:spPr/>
        <p:txBody>
          <a:bodyPr/>
          <a:lstStyle/>
          <a:p>
            <a:r>
              <a:rPr lang="da-DK"/>
              <a:t>DANSK AMATØRFISKERIFORENING</a:t>
            </a:r>
          </a:p>
        </p:txBody>
      </p:sp>
      <p:sp>
        <p:nvSpPr>
          <p:cNvPr id="6" name="Pladsholder til diasnummer 5"/>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E98002D9-7F89-4B10-9629-1FD04A05AC93}" type="datetime1">
              <a:rPr lang="da-DK" smtClean="0"/>
              <a:pPr/>
              <a:t>30-08-2024</a:t>
            </a:fld>
            <a:endParaRPr lang="da-DK"/>
          </a:p>
        </p:txBody>
      </p:sp>
      <p:sp>
        <p:nvSpPr>
          <p:cNvPr id="5" name="Pladsholder til sidefod 4"/>
          <p:cNvSpPr>
            <a:spLocks noGrp="1"/>
          </p:cNvSpPr>
          <p:nvPr>
            <p:ph type="ftr" sz="quarter" idx="11"/>
          </p:nvPr>
        </p:nvSpPr>
        <p:spPr/>
        <p:txBody>
          <a:bodyPr/>
          <a:lstStyle/>
          <a:p>
            <a:r>
              <a:rPr lang="da-DK"/>
              <a:t>DANSK AMATØRFISKERIFORENING</a:t>
            </a:r>
          </a:p>
        </p:txBody>
      </p:sp>
      <p:sp>
        <p:nvSpPr>
          <p:cNvPr id="6" name="Pladsholder til diasnummer 5"/>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8D4965C4-F7CA-4A8F-987D-3A59F7B63670}" type="datetime1">
              <a:rPr lang="da-DK" smtClean="0"/>
              <a:pPr/>
              <a:t>30-08-2024</a:t>
            </a:fld>
            <a:endParaRPr lang="da-DK"/>
          </a:p>
        </p:txBody>
      </p:sp>
      <p:sp>
        <p:nvSpPr>
          <p:cNvPr id="5" name="Pladsholder til sidefod 4"/>
          <p:cNvSpPr>
            <a:spLocks noGrp="1"/>
          </p:cNvSpPr>
          <p:nvPr>
            <p:ph type="ftr" sz="quarter" idx="11"/>
          </p:nvPr>
        </p:nvSpPr>
        <p:spPr/>
        <p:txBody>
          <a:bodyPr/>
          <a:lstStyle/>
          <a:p>
            <a:r>
              <a:rPr lang="da-DK"/>
              <a:t>DANSK AMATØRFISKERIFORENING</a:t>
            </a:r>
          </a:p>
        </p:txBody>
      </p:sp>
      <p:sp>
        <p:nvSpPr>
          <p:cNvPr id="6" name="Pladsholder til diasnummer 5"/>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427F130-BBC4-403F-A195-62F202B4A5E6}" type="datetime1">
              <a:rPr lang="da-DK" smtClean="0"/>
              <a:pPr/>
              <a:t>30-08-2024</a:t>
            </a:fld>
            <a:endParaRPr lang="da-DK"/>
          </a:p>
        </p:txBody>
      </p:sp>
      <p:sp>
        <p:nvSpPr>
          <p:cNvPr id="5" name="Pladsholder til sidefod 4"/>
          <p:cNvSpPr>
            <a:spLocks noGrp="1"/>
          </p:cNvSpPr>
          <p:nvPr>
            <p:ph type="ftr" sz="quarter" idx="11"/>
          </p:nvPr>
        </p:nvSpPr>
        <p:spPr/>
        <p:txBody>
          <a:bodyPr/>
          <a:lstStyle/>
          <a:p>
            <a:r>
              <a:rPr lang="da-DK"/>
              <a:t>DANSK AMATØRFISKERIFORENING</a:t>
            </a:r>
          </a:p>
        </p:txBody>
      </p:sp>
      <p:sp>
        <p:nvSpPr>
          <p:cNvPr id="6" name="Pladsholder til diasnummer 5"/>
          <p:cNvSpPr>
            <a:spLocks noGrp="1"/>
          </p:cNvSpPr>
          <p:nvPr>
            <p:ph type="sldNum" sz="quarter" idx="12"/>
          </p:nvPr>
        </p:nvSpPr>
        <p:spPr/>
        <p:txBody>
          <a:bodyPr/>
          <a:lstStyle/>
          <a:p>
            <a:fld id="{9E52971D-E97F-4D31-ACBA-0AAAEF91B282}" type="slidenum">
              <a:rPr lang="da-DK" smtClean="0"/>
              <a:pPr/>
              <a:t>‹nr.›</a:t>
            </a:fld>
            <a:endParaRPr lang="da-DK"/>
          </a:p>
        </p:txBody>
      </p:sp>
      <p:pic>
        <p:nvPicPr>
          <p:cNvPr id="8" name="Picture 2" descr="http://www.fritidsfiskerforbundet.dk/images/top.ht2.jpg"/>
          <p:cNvPicPr>
            <a:picLocks noChangeAspect="1" noChangeArrowheads="1"/>
          </p:cNvPicPr>
          <p:nvPr userDrawn="1"/>
        </p:nvPicPr>
        <p:blipFill>
          <a:blip r:embed="rId2" cstate="print"/>
          <a:srcRect/>
          <a:stretch>
            <a:fillRect/>
          </a:stretch>
        </p:blipFill>
        <p:spPr bwMode="auto">
          <a:xfrm>
            <a:off x="0" y="0"/>
            <a:ext cx="2339752" cy="814859"/>
          </a:xfrm>
          <a:prstGeom prst="rect">
            <a:avLst/>
          </a:prstGeom>
          <a:noFill/>
        </p:spPr>
      </p:pic>
    </p:spTree>
  </p:cSld>
  <p:clrMapOvr>
    <a:masterClrMapping/>
  </p:clrMapOvr>
  <p:transition>
    <p:pull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0106AE64-8997-41BC-B5A6-613A7A022278}" type="datetime1">
              <a:rPr lang="da-DK" smtClean="0"/>
              <a:pPr/>
              <a:t>30-08-2024</a:t>
            </a:fld>
            <a:endParaRPr lang="da-DK"/>
          </a:p>
        </p:txBody>
      </p:sp>
      <p:sp>
        <p:nvSpPr>
          <p:cNvPr id="5" name="Pladsholder til sidefod 4"/>
          <p:cNvSpPr>
            <a:spLocks noGrp="1"/>
          </p:cNvSpPr>
          <p:nvPr>
            <p:ph type="ftr" sz="quarter" idx="11"/>
          </p:nvPr>
        </p:nvSpPr>
        <p:spPr/>
        <p:txBody>
          <a:bodyPr/>
          <a:lstStyle/>
          <a:p>
            <a:r>
              <a:rPr lang="da-DK"/>
              <a:t>DANSK AMATØRFISKERIFORENING</a:t>
            </a:r>
          </a:p>
        </p:txBody>
      </p:sp>
      <p:sp>
        <p:nvSpPr>
          <p:cNvPr id="6" name="Pladsholder til diasnummer 5"/>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B361CEE3-1B61-49C5-850A-057933B2E830}" type="datetime1">
              <a:rPr lang="da-DK" smtClean="0"/>
              <a:pPr/>
              <a:t>30-08-2024</a:t>
            </a:fld>
            <a:endParaRPr lang="da-DK"/>
          </a:p>
        </p:txBody>
      </p:sp>
      <p:sp>
        <p:nvSpPr>
          <p:cNvPr id="6" name="Pladsholder til sidefod 5"/>
          <p:cNvSpPr>
            <a:spLocks noGrp="1"/>
          </p:cNvSpPr>
          <p:nvPr>
            <p:ph type="ftr" sz="quarter" idx="11"/>
          </p:nvPr>
        </p:nvSpPr>
        <p:spPr/>
        <p:txBody>
          <a:bodyPr/>
          <a:lstStyle/>
          <a:p>
            <a:r>
              <a:rPr lang="da-DK"/>
              <a:t>DANSK AMATØRFISKERIFORENING</a:t>
            </a:r>
          </a:p>
        </p:txBody>
      </p:sp>
      <p:sp>
        <p:nvSpPr>
          <p:cNvPr id="7" name="Pladsholder til diasnummer 6"/>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729B27F3-150A-4A84-8957-49781E5EB8D3}" type="datetime1">
              <a:rPr lang="da-DK" smtClean="0"/>
              <a:pPr/>
              <a:t>30-08-2024</a:t>
            </a:fld>
            <a:endParaRPr lang="da-DK"/>
          </a:p>
        </p:txBody>
      </p:sp>
      <p:sp>
        <p:nvSpPr>
          <p:cNvPr id="8" name="Pladsholder til sidefod 7"/>
          <p:cNvSpPr>
            <a:spLocks noGrp="1"/>
          </p:cNvSpPr>
          <p:nvPr>
            <p:ph type="ftr" sz="quarter" idx="11"/>
          </p:nvPr>
        </p:nvSpPr>
        <p:spPr/>
        <p:txBody>
          <a:bodyPr/>
          <a:lstStyle/>
          <a:p>
            <a:r>
              <a:rPr lang="da-DK"/>
              <a:t>DANSK AMATØRFISKERIFORENING</a:t>
            </a:r>
          </a:p>
        </p:txBody>
      </p:sp>
      <p:sp>
        <p:nvSpPr>
          <p:cNvPr id="9" name="Pladsholder til diasnummer 8"/>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pic>
        <p:nvPicPr>
          <p:cNvPr id="23554" name="Picture 2" descr="http://www.smaabaadsklub.dk/forum/images/a65139.jpg"/>
          <p:cNvPicPr>
            <a:picLocks noChangeAspect="1" noChangeArrowheads="1"/>
          </p:cNvPicPr>
          <p:nvPr userDrawn="1"/>
        </p:nvPicPr>
        <p:blipFill>
          <a:blip r:embed="rId2" cstate="print"/>
          <a:srcRect/>
          <a:stretch>
            <a:fillRect/>
          </a:stretch>
        </p:blipFill>
        <p:spPr bwMode="auto">
          <a:xfrm>
            <a:off x="1691680" y="1556792"/>
            <a:ext cx="5512612" cy="49613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29741FA1-9585-4491-A3A4-C89C60ACC731}" type="datetime1">
              <a:rPr lang="da-DK" smtClean="0"/>
              <a:pPr/>
              <a:t>30-08-2024</a:t>
            </a:fld>
            <a:endParaRPr lang="da-DK"/>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D15AF62-33DC-416E-A456-1367D1B091C6}" type="datetime1">
              <a:rPr lang="da-DK" smtClean="0"/>
              <a:pPr/>
              <a:t>30-08-2024</a:t>
            </a:fld>
            <a:endParaRPr lang="da-DK"/>
          </a:p>
        </p:txBody>
      </p:sp>
      <p:sp>
        <p:nvSpPr>
          <p:cNvPr id="3" name="Pladsholder til sidefod 2"/>
          <p:cNvSpPr>
            <a:spLocks noGrp="1"/>
          </p:cNvSpPr>
          <p:nvPr>
            <p:ph type="ftr" sz="quarter" idx="11"/>
          </p:nvPr>
        </p:nvSpPr>
        <p:spPr/>
        <p:txBody>
          <a:bodyPr/>
          <a:lstStyle/>
          <a:p>
            <a:r>
              <a:rPr lang="da-DK"/>
              <a:t>DANSK AMATØRFISKERIFORENING</a:t>
            </a:r>
          </a:p>
        </p:txBody>
      </p:sp>
      <p:sp>
        <p:nvSpPr>
          <p:cNvPr id="4" name="Pladsholder til diasnummer 3"/>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08B009FB-C509-4047-BB2E-86980CB5E154}" type="datetime1">
              <a:rPr lang="da-DK" smtClean="0"/>
              <a:pPr/>
              <a:t>30-08-2024</a:t>
            </a:fld>
            <a:endParaRPr lang="da-DK"/>
          </a:p>
        </p:txBody>
      </p:sp>
      <p:sp>
        <p:nvSpPr>
          <p:cNvPr id="6" name="Pladsholder til sidefod 5"/>
          <p:cNvSpPr>
            <a:spLocks noGrp="1"/>
          </p:cNvSpPr>
          <p:nvPr>
            <p:ph type="ftr" sz="quarter" idx="11"/>
          </p:nvPr>
        </p:nvSpPr>
        <p:spPr/>
        <p:txBody>
          <a:bodyPr/>
          <a:lstStyle/>
          <a:p>
            <a:r>
              <a:rPr lang="da-DK"/>
              <a:t>DANSK AMATØRFISKERIFORENING</a:t>
            </a:r>
          </a:p>
        </p:txBody>
      </p:sp>
      <p:sp>
        <p:nvSpPr>
          <p:cNvPr id="7" name="Pladsholder til diasnummer 6"/>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355EE3B1-F6CC-4943-8B4C-300AD8F65589}" type="datetime1">
              <a:rPr lang="da-DK" smtClean="0"/>
              <a:pPr/>
              <a:t>30-08-2024</a:t>
            </a:fld>
            <a:endParaRPr lang="da-DK"/>
          </a:p>
        </p:txBody>
      </p:sp>
      <p:sp>
        <p:nvSpPr>
          <p:cNvPr id="6" name="Pladsholder til sidefod 5"/>
          <p:cNvSpPr>
            <a:spLocks noGrp="1"/>
          </p:cNvSpPr>
          <p:nvPr>
            <p:ph type="ftr" sz="quarter" idx="11"/>
          </p:nvPr>
        </p:nvSpPr>
        <p:spPr/>
        <p:txBody>
          <a:bodyPr/>
          <a:lstStyle/>
          <a:p>
            <a:r>
              <a:rPr lang="da-DK"/>
              <a:t>DANSK AMATØRFISKERIFORENING</a:t>
            </a:r>
          </a:p>
        </p:txBody>
      </p:sp>
      <p:sp>
        <p:nvSpPr>
          <p:cNvPr id="7" name="Pladsholder til diasnummer 6"/>
          <p:cNvSpPr>
            <a:spLocks noGrp="1"/>
          </p:cNvSpPr>
          <p:nvPr>
            <p:ph type="sldNum" sz="quarter" idx="12"/>
          </p:nvPr>
        </p:nvSpPr>
        <p:spPr/>
        <p:txBody>
          <a:bodyPr/>
          <a:lstStyle/>
          <a:p>
            <a:fld id="{9E52971D-E97F-4D31-ACBA-0AAAEF91B282}" type="slidenum">
              <a:rPr lang="da-DK" smtClean="0"/>
              <a:pPr/>
              <a:t>‹nr.›</a:t>
            </a:fld>
            <a:endParaRPr lang="da-DK"/>
          </a:p>
        </p:txBody>
      </p:sp>
    </p:spTree>
  </p:cSld>
  <p:clrMapOvr>
    <a:masterClrMapping/>
  </p:clrMapOvr>
  <p:transition>
    <p:pull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dirty="0"/>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9A81B-5ADA-4C9D-8FFB-CEA451F770CB}" type="datetime1">
              <a:rPr lang="da-DK" smtClean="0"/>
              <a:pPr/>
              <a:t>30-08-2024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DANSK AMATØRFISKERIFORENING</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2971D-E97F-4D31-ACBA-0AAAEF91B282}" type="slidenum">
              <a:rPr lang="da-DK" smtClean="0"/>
              <a:pPr/>
              <a:t>‹nr.›</a:t>
            </a:fld>
            <a:endParaRPr lang="da-DK"/>
          </a:p>
        </p:txBody>
      </p:sp>
      <p:pic>
        <p:nvPicPr>
          <p:cNvPr id="7" name="Picture 3" descr="http://www.fritidsfiskeri.dk/billeder/4444.jpg"/>
          <p:cNvPicPr>
            <a:picLocks noChangeAspect="1" noChangeArrowheads="1"/>
          </p:cNvPicPr>
          <p:nvPr/>
        </p:nvPicPr>
        <p:blipFill>
          <a:blip r:embed="rId13" cstate="print"/>
          <a:srcRect l="-299" t="19423" b="25895"/>
          <a:stretch>
            <a:fillRect/>
          </a:stretch>
        </p:blipFill>
        <p:spPr bwMode="auto">
          <a:xfrm>
            <a:off x="0" y="0"/>
            <a:ext cx="9144000" cy="1584176"/>
          </a:xfrm>
          <a:prstGeom prst="rect">
            <a:avLst/>
          </a:prstGeom>
          <a:noFill/>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ld"/>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ctrTitle"/>
          </p:nvPr>
        </p:nvSpPr>
        <p:spPr/>
        <p:txBody>
          <a:bodyPr>
            <a:normAutofit fontScale="90000"/>
          </a:bodyPr>
          <a:lstStyle/>
          <a:p>
            <a:r>
              <a:rPr lang="da-DK" sz="4800" dirty="0"/>
              <a:t> </a:t>
            </a:r>
            <a:r>
              <a:rPr lang="da-DK" sz="4800" b="1" dirty="0"/>
              <a:t>Drøftelse af Handlingsplanen for Fiskepleje 2023-2025</a:t>
            </a:r>
            <a:br>
              <a:rPr lang="da-DK" sz="4800" b="1" dirty="0"/>
            </a:br>
            <a:r>
              <a:rPr lang="da-DK" sz="2700" b="1" dirty="0"/>
              <a:t>§7 udvalget 28. juni 2022 </a:t>
            </a:r>
            <a:endParaRPr lang="da-DK" sz="2700" dirty="0"/>
          </a:p>
        </p:txBody>
      </p:sp>
      <p:sp>
        <p:nvSpPr>
          <p:cNvPr id="10" name="Pladsholder til tekst 9"/>
          <p:cNvSpPr>
            <a:spLocks noGrp="1"/>
          </p:cNvSpPr>
          <p:nvPr>
            <p:ph type="subTitle" idx="1"/>
          </p:nvPr>
        </p:nvSpPr>
        <p:spPr>
          <a:xfrm>
            <a:off x="1331640" y="4653136"/>
            <a:ext cx="6400800" cy="1752600"/>
          </a:xfrm>
        </p:spPr>
        <p:txBody>
          <a:bodyPr>
            <a:normAutofit/>
          </a:bodyPr>
          <a:lstStyle/>
          <a:p>
            <a:r>
              <a:rPr lang="da-DK" sz="3600" dirty="0"/>
              <a:t>Flemming Kjærulf</a:t>
            </a:r>
          </a:p>
          <a:p>
            <a:r>
              <a:rPr lang="da-DK" sz="3600" dirty="0"/>
              <a:t>Landssekretær DAFF</a:t>
            </a:r>
            <a:endParaRPr lang="da-DK" sz="3600" dirty="0">
              <a:latin typeface="+mj-lt"/>
            </a:endParaRPr>
          </a:p>
        </p:txBody>
      </p:sp>
      <p:pic>
        <p:nvPicPr>
          <p:cNvPr id="4" name="Picture 2" descr="http://www.fritidsfiskerforbundet.dk/images/top.ht2.jpg"/>
          <p:cNvPicPr>
            <a:picLocks noChangeAspect="1" noChangeArrowheads="1"/>
          </p:cNvPicPr>
          <p:nvPr/>
        </p:nvPicPr>
        <p:blipFill>
          <a:blip r:embed="rId3" cstate="print"/>
          <a:srcRect/>
          <a:stretch>
            <a:fillRect/>
          </a:stretch>
        </p:blipFill>
        <p:spPr bwMode="auto">
          <a:xfrm>
            <a:off x="0" y="0"/>
            <a:ext cx="2339752" cy="814859"/>
          </a:xfrm>
          <a:prstGeom prst="rect">
            <a:avLst/>
          </a:prstGeom>
          <a:noFill/>
        </p:spPr>
      </p:pic>
    </p:spTree>
    <p:extLst>
      <p:ext uri="{BB962C8B-B14F-4D97-AF65-F5344CB8AC3E}">
        <p14:creationId xmlns:p14="http://schemas.microsoft.com/office/powerpoint/2010/main" val="3035374985"/>
      </p:ext>
    </p:extLst>
  </p:cSld>
  <p:clrMapOvr>
    <a:masterClrMapping/>
  </p:clrMapOvr>
  <p:transition>
    <p:pull dir="l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792088"/>
          </a:xfrm>
        </p:spPr>
        <p:txBody>
          <a:bodyPr>
            <a:noAutofit/>
          </a:bodyPr>
          <a:lstStyle/>
          <a:p>
            <a:r>
              <a:rPr lang="da-DK" sz="3200" dirty="0"/>
              <a:t>Ønsker til den fremtidige fiskepleje</a:t>
            </a:r>
          </a:p>
        </p:txBody>
      </p:sp>
      <p:sp>
        <p:nvSpPr>
          <p:cNvPr id="3" name="Pladsholder til indhold 2"/>
          <p:cNvSpPr>
            <a:spLocks noGrp="1"/>
          </p:cNvSpPr>
          <p:nvPr>
            <p:ph idx="1"/>
          </p:nvPr>
        </p:nvSpPr>
        <p:spPr>
          <a:xfrm>
            <a:off x="457200" y="1600200"/>
            <a:ext cx="8229600" cy="4853136"/>
          </a:xfrm>
        </p:spPr>
        <p:txBody>
          <a:bodyPr>
            <a:normAutofit fontScale="92500" lnSpcReduction="10000"/>
          </a:bodyPr>
          <a:lstStyle/>
          <a:p>
            <a:r>
              <a:rPr lang="da-DK" dirty="0"/>
              <a:t>At forskningen i de marine arters yngleforhold og opvækst styrkes med henblik på:</a:t>
            </a:r>
          </a:p>
          <a:p>
            <a:pPr lvl="1"/>
            <a:r>
              <a:rPr lang="da-DK" dirty="0"/>
              <a:t>At kortlægge de begrænsende faktorer og at frembringe forslag til at sætte ind overfor disse</a:t>
            </a:r>
          </a:p>
          <a:p>
            <a:pPr lvl="1"/>
            <a:r>
              <a:rPr lang="da-DK" dirty="0"/>
              <a:t>At tilvejebringe et solidt fundament for en målrettet regulering af fiskeri og andre aktiviteter i den kystnære marine zone.</a:t>
            </a:r>
          </a:p>
          <a:p>
            <a:pPr lvl="1"/>
            <a:r>
              <a:rPr lang="da-DK" dirty="0"/>
              <a:t>At der tilvejebringes et sikkert grundlag for at vurdere de forskellige </a:t>
            </a:r>
            <a:r>
              <a:rPr lang="da-DK" dirty="0" err="1"/>
              <a:t>prædatorers</a:t>
            </a:r>
            <a:r>
              <a:rPr lang="da-DK" dirty="0"/>
              <a:t> betydning for den naturlige reproduktion af de enkelte fiskebestande.</a:t>
            </a:r>
          </a:p>
          <a:p>
            <a:pPr lvl="1"/>
            <a:r>
              <a:rPr lang="da-DK" dirty="0"/>
              <a:t>At sikre det bedst mulige grundlag for at ophjælpe bestandene ved udsætninger.</a:t>
            </a:r>
          </a:p>
          <a:p>
            <a:endParaRPr lang="da-DK" dirty="0"/>
          </a:p>
        </p:txBody>
      </p:sp>
      <p:sp>
        <p:nvSpPr>
          <p:cNvPr id="4" name="Pladsholder til sidefod 3"/>
          <p:cNvSpPr>
            <a:spLocks noGrp="1"/>
          </p:cNvSpPr>
          <p:nvPr>
            <p:ph type="ftr" sz="quarter" idx="11"/>
          </p:nvPr>
        </p:nvSpPr>
        <p:spPr/>
        <p:txBody>
          <a:bodyPr/>
          <a:lstStyle/>
          <a:p>
            <a:r>
              <a:rPr lang="da-DK" dirty="0"/>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10</a:t>
            </a:fld>
            <a:endParaRPr lang="da-DK"/>
          </a:p>
        </p:txBody>
      </p:sp>
    </p:spTree>
    <p:extLst>
      <p:ext uri="{BB962C8B-B14F-4D97-AF65-F5344CB8AC3E}">
        <p14:creationId xmlns:p14="http://schemas.microsoft.com/office/powerpoint/2010/main" val="138270921"/>
      </p:ext>
    </p:extLst>
  </p:cSld>
  <p:clrMapOvr>
    <a:masterClrMapping/>
  </p:clrMapOvr>
  <p:transition>
    <p:pull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864096"/>
          </a:xfrm>
        </p:spPr>
        <p:txBody>
          <a:bodyPr>
            <a:normAutofit/>
          </a:bodyPr>
          <a:lstStyle/>
          <a:p>
            <a:r>
              <a:rPr lang="da-DK" dirty="0"/>
              <a:t>Ål</a:t>
            </a:r>
          </a:p>
        </p:txBody>
      </p:sp>
      <p:sp>
        <p:nvSpPr>
          <p:cNvPr id="3" name="Pladsholder til indhold 2"/>
          <p:cNvSpPr>
            <a:spLocks noGrp="1"/>
          </p:cNvSpPr>
          <p:nvPr>
            <p:ph idx="1"/>
          </p:nvPr>
        </p:nvSpPr>
        <p:spPr>
          <a:xfrm>
            <a:off x="457200" y="1600200"/>
            <a:ext cx="8229600" cy="4997152"/>
          </a:xfrm>
        </p:spPr>
        <p:txBody>
          <a:bodyPr>
            <a:normAutofit lnSpcReduction="10000"/>
          </a:bodyPr>
          <a:lstStyle/>
          <a:p>
            <a:r>
              <a:rPr lang="da-DK" dirty="0"/>
              <a:t>Specielt bør indsatsen for ål styrkes. </a:t>
            </a:r>
            <a:br>
              <a:rPr lang="da-DK" dirty="0"/>
            </a:br>
            <a:r>
              <a:rPr lang="da-DK" dirty="0"/>
              <a:t>Selvom der ses en lille fremgang for ål er der brug for en styrket indsats.</a:t>
            </a:r>
          </a:p>
          <a:p>
            <a:pPr lvl="1"/>
            <a:r>
              <a:rPr lang="da-DK" dirty="0"/>
              <a:t>Glasål rekrutteringen bør monitoreres i flere vandløb og opdateres.</a:t>
            </a:r>
            <a:br>
              <a:rPr lang="da-DK" dirty="0"/>
            </a:br>
            <a:endParaRPr lang="da-DK" dirty="0"/>
          </a:p>
          <a:p>
            <a:pPr lvl="1"/>
            <a:r>
              <a:rPr lang="da-DK" dirty="0"/>
              <a:t>Det bør undersøges om den tilsyneladende lavere tilgang af glasål i </a:t>
            </a:r>
            <a:r>
              <a:rPr lang="da-DK" dirty="0" err="1"/>
              <a:t>nordeuropa</a:t>
            </a:r>
            <a:r>
              <a:rPr lang="da-DK" dirty="0"/>
              <a:t> er en monitoreringsfejl, da  der er glasål der aldrig går op i vandløb, men i stedet vokser op i fjorde og kystnære områder</a:t>
            </a:r>
            <a:r>
              <a:rPr lang="da-DK" sz="1700" dirty="0"/>
              <a:t>.</a:t>
            </a:r>
            <a:endParaRPr lang="da-DK" dirty="0"/>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11</a:t>
            </a:fld>
            <a:endParaRPr lang="da-DK"/>
          </a:p>
        </p:txBody>
      </p:sp>
    </p:spTree>
    <p:extLst>
      <p:ext uri="{BB962C8B-B14F-4D97-AF65-F5344CB8AC3E}">
        <p14:creationId xmlns:p14="http://schemas.microsoft.com/office/powerpoint/2010/main" val="1760962247"/>
      </p:ext>
    </p:extLst>
  </p:cSld>
  <p:clrMapOvr>
    <a:masterClrMapping/>
  </p:clrMapOvr>
  <p:transition>
    <p:pull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Ål</a:t>
            </a:r>
          </a:p>
        </p:txBody>
      </p:sp>
      <p:sp>
        <p:nvSpPr>
          <p:cNvPr id="3" name="Pladsholder til indhold 2"/>
          <p:cNvSpPr>
            <a:spLocks noGrp="1"/>
          </p:cNvSpPr>
          <p:nvPr>
            <p:ph idx="1"/>
          </p:nvPr>
        </p:nvSpPr>
        <p:spPr>
          <a:xfrm>
            <a:off x="457200" y="1600200"/>
            <a:ext cx="8229600" cy="4781128"/>
          </a:xfrm>
        </p:spPr>
        <p:txBody>
          <a:bodyPr>
            <a:normAutofit fontScale="85000" lnSpcReduction="10000"/>
          </a:bodyPr>
          <a:lstStyle/>
          <a:p>
            <a:r>
              <a:rPr lang="da-DK" dirty="0"/>
              <a:t>Det bør undersøges hvor stor en del af blankålproduktionen der foregår i de kystnære områder. Dette kan have væsentlig indflydelse på ålehandlingsplanen,  hvor udvandringen alene har været opgjort på basis af udvandringen fra ferskvand. Formentlig er udvandringen fra Østersø området væsentligt større end hidtil antaget.</a:t>
            </a:r>
            <a:br>
              <a:rPr lang="da-DK" dirty="0"/>
            </a:br>
            <a:endParaRPr lang="da-DK" dirty="0"/>
          </a:p>
          <a:p>
            <a:r>
              <a:rPr lang="da-DK" dirty="0"/>
              <a:t>Forskning viser at den største enkeltårsag til ålens tilbagegang er vandkraft og andre spærringer, dels spærring af opgang men allerværst dødelighed af udtrækkende blankål.</a:t>
            </a:r>
          </a:p>
        </p:txBody>
      </p:sp>
      <p:sp>
        <p:nvSpPr>
          <p:cNvPr id="4" name="Pladsholder til sidefod 3"/>
          <p:cNvSpPr>
            <a:spLocks noGrp="1"/>
          </p:cNvSpPr>
          <p:nvPr>
            <p:ph type="ftr" sz="quarter" idx="11"/>
          </p:nvPr>
        </p:nvSpPr>
        <p:spPr/>
        <p:txBody>
          <a:bodyPr/>
          <a:lstStyle/>
          <a:p>
            <a:r>
              <a:rPr lang="da-DK" dirty="0"/>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12</a:t>
            </a:fld>
            <a:endParaRPr lang="da-DK"/>
          </a:p>
        </p:txBody>
      </p:sp>
    </p:spTree>
    <p:extLst>
      <p:ext uri="{BB962C8B-B14F-4D97-AF65-F5344CB8AC3E}">
        <p14:creationId xmlns:p14="http://schemas.microsoft.com/office/powerpoint/2010/main" val="3156057461"/>
      </p:ext>
    </p:extLst>
  </p:cSld>
  <p:clrMapOvr>
    <a:masterClrMapping/>
  </p:clrMapOvr>
  <p:transition>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Ål</a:t>
            </a:r>
          </a:p>
        </p:txBody>
      </p:sp>
      <p:sp>
        <p:nvSpPr>
          <p:cNvPr id="3" name="Pladsholder til indhold 2"/>
          <p:cNvSpPr>
            <a:spLocks noGrp="1"/>
          </p:cNvSpPr>
          <p:nvPr>
            <p:ph idx="1"/>
          </p:nvPr>
        </p:nvSpPr>
        <p:spPr>
          <a:xfrm>
            <a:off x="457200" y="1600200"/>
            <a:ext cx="8229600" cy="4925144"/>
          </a:xfrm>
        </p:spPr>
        <p:txBody>
          <a:bodyPr>
            <a:normAutofit fontScale="85000" lnSpcReduction="20000"/>
          </a:bodyPr>
          <a:lstStyle/>
          <a:p>
            <a:r>
              <a:rPr lang="da-DK" dirty="0"/>
              <a:t>Selvom Danmark ikke har megen vandkraft bør vi gå foran og vise vejen ved at sikre ålens vandringer ved alle danske spærringer.</a:t>
            </a:r>
            <a:br>
              <a:rPr lang="da-DK" dirty="0"/>
            </a:br>
            <a:endParaRPr lang="da-DK" dirty="0"/>
          </a:p>
          <a:p>
            <a:r>
              <a:rPr lang="da-DK" dirty="0"/>
              <a:t>Det er implementeret f. eks. på Fynsværket</a:t>
            </a:r>
            <a:br>
              <a:rPr lang="da-DK" dirty="0"/>
            </a:br>
            <a:endParaRPr lang="da-DK" dirty="0"/>
          </a:p>
          <a:p>
            <a:r>
              <a:rPr lang="da-DK" dirty="0"/>
              <a:t>Et fuldskala forsøg på tre tyske vandkraftværker bekræfter,  at det er muligt helt at eliminere blankål dødeligheden.*</a:t>
            </a:r>
          </a:p>
          <a:p>
            <a:r>
              <a:rPr lang="da-DK" dirty="0"/>
              <a:t>De høje elpriser giver råderum for vandkraftværkerne til en øget miljøindsats.</a:t>
            </a:r>
            <a:br>
              <a:rPr lang="da-DK" dirty="0"/>
            </a:br>
            <a:br>
              <a:rPr lang="da-DK" dirty="0"/>
            </a:br>
            <a:r>
              <a:rPr lang="da-DK" sz="1900" dirty="0"/>
              <a:t>*NINA:</a:t>
            </a:r>
            <a:r>
              <a:rPr lang="en-US" sz="1900" dirty="0"/>
              <a:t>Downstream migration of European eel at three German hydropower stations</a:t>
            </a:r>
            <a:r>
              <a:rPr lang="da-DK" sz="1900" dirty="0"/>
              <a:t>https://brage.nina.no/nina-xmlui/bitstream/handle/11250/2440037/1355.pdf?sequence=5&amp;isAllowed=y</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13</a:t>
            </a:fld>
            <a:endParaRPr lang="da-DK"/>
          </a:p>
        </p:txBody>
      </p:sp>
    </p:spTree>
    <p:extLst>
      <p:ext uri="{BB962C8B-B14F-4D97-AF65-F5344CB8AC3E}">
        <p14:creationId xmlns:p14="http://schemas.microsoft.com/office/powerpoint/2010/main" val="386049107"/>
      </p:ext>
    </p:extLst>
  </p:cSld>
  <p:clrMapOvr>
    <a:masterClrMapping/>
  </p:clrMapOvr>
  <p:transition>
    <p:pull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Hummer</a:t>
            </a:r>
          </a:p>
        </p:txBody>
      </p:sp>
      <p:sp>
        <p:nvSpPr>
          <p:cNvPr id="3" name="Pladsholder til indhold 2"/>
          <p:cNvSpPr>
            <a:spLocks noGrp="1"/>
          </p:cNvSpPr>
          <p:nvPr>
            <p:ph idx="1"/>
          </p:nvPr>
        </p:nvSpPr>
        <p:spPr>
          <a:xfrm>
            <a:off x="457200" y="1600200"/>
            <a:ext cx="8229600" cy="4997152"/>
          </a:xfrm>
        </p:spPr>
        <p:txBody>
          <a:bodyPr>
            <a:normAutofit lnSpcReduction="10000"/>
          </a:bodyPr>
          <a:lstStyle/>
          <a:p>
            <a:r>
              <a:rPr lang="da-DK" dirty="0"/>
              <a:t>De seneste år er hummerbestanden vokset og udbredelsen øget.</a:t>
            </a:r>
            <a:br>
              <a:rPr lang="da-DK" dirty="0"/>
            </a:br>
            <a:endParaRPr lang="da-DK" dirty="0"/>
          </a:p>
          <a:p>
            <a:pPr lvl="1"/>
            <a:r>
              <a:rPr lang="da-DK" dirty="0"/>
              <a:t>Årsagerne til dette bør klarlægges og følges</a:t>
            </a:r>
          </a:p>
          <a:p>
            <a:pPr lvl="1"/>
            <a:r>
              <a:rPr lang="da-DK" dirty="0"/>
              <a:t>Den naturlige reproduktion bør fremmes  på baggrund af viden.</a:t>
            </a:r>
          </a:p>
          <a:p>
            <a:pPr lvl="1"/>
            <a:r>
              <a:rPr lang="da-DK" dirty="0"/>
              <a:t>Fiskeriet skal tilrettelægges således at det sker på en bæredygtig måde og den positive udvikling ikke hæmmes</a:t>
            </a:r>
          </a:p>
          <a:p>
            <a:pPr lvl="1"/>
            <a:r>
              <a:rPr lang="da-DK" dirty="0"/>
              <a:t>De positive udvikling bør understøttes af en aktiv fiskepleje</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14</a:t>
            </a:fld>
            <a:endParaRPr lang="da-DK"/>
          </a:p>
        </p:txBody>
      </p:sp>
    </p:spTree>
    <p:extLst>
      <p:ext uri="{BB962C8B-B14F-4D97-AF65-F5344CB8AC3E}">
        <p14:creationId xmlns:p14="http://schemas.microsoft.com/office/powerpoint/2010/main" val="1984436373"/>
      </p:ext>
    </p:extLst>
  </p:cSld>
  <p:clrMapOvr>
    <a:masterClrMapping/>
  </p:clrMapOvr>
  <p:transition>
    <p:pull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724942"/>
          </a:xfrm>
        </p:spPr>
        <p:txBody>
          <a:bodyPr>
            <a:normAutofit/>
          </a:bodyPr>
          <a:lstStyle/>
          <a:p>
            <a:r>
              <a:rPr lang="da-DK" sz="3200" dirty="0"/>
              <a:t>Ønsker til den fremtidige fiskepleje</a:t>
            </a:r>
          </a:p>
        </p:txBody>
      </p:sp>
      <p:sp>
        <p:nvSpPr>
          <p:cNvPr id="3" name="Pladsholder til indhold 2"/>
          <p:cNvSpPr>
            <a:spLocks noGrp="1"/>
          </p:cNvSpPr>
          <p:nvPr>
            <p:ph idx="1"/>
          </p:nvPr>
        </p:nvSpPr>
        <p:spPr>
          <a:xfrm>
            <a:off x="457200" y="1600200"/>
            <a:ext cx="8229600" cy="4997152"/>
          </a:xfrm>
        </p:spPr>
        <p:txBody>
          <a:bodyPr>
            <a:normAutofit fontScale="92500" lnSpcReduction="10000"/>
          </a:bodyPr>
          <a:lstStyle/>
          <a:p>
            <a:r>
              <a:rPr lang="da-DK" dirty="0"/>
              <a:t>Det bør overvejes om der stadig skal bruges 10 mio. kr. om året i støtte til kommunernes vandløbsrestaurering.</a:t>
            </a:r>
            <a:br>
              <a:rPr lang="da-DK" dirty="0"/>
            </a:br>
            <a:endParaRPr lang="da-DK" dirty="0"/>
          </a:p>
          <a:p>
            <a:pPr lvl="1"/>
            <a:r>
              <a:rPr lang="da-DK" dirty="0"/>
              <a:t>Med de seneste vandplaner er de tungeste restaureringer nu overstået.</a:t>
            </a:r>
          </a:p>
          <a:p>
            <a:pPr lvl="1"/>
            <a:r>
              <a:rPr lang="da-DK" dirty="0"/>
              <a:t>Med 100 % støtte er omkostningskontrollen i kommunerne ikke eksisterende.</a:t>
            </a:r>
          </a:p>
          <a:p>
            <a:pPr lvl="1"/>
            <a:r>
              <a:rPr lang="da-DK" dirty="0"/>
              <a:t>Effekten af midlerne vil være væsentligt højere hvis pengene anvendes som støtte til materialer til frivilligt arbejde som udføres af bl.a. sportsfisker- og fritidsfiskerforeninger</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15</a:t>
            </a:fld>
            <a:endParaRPr lang="da-DK"/>
          </a:p>
        </p:txBody>
      </p:sp>
    </p:spTree>
    <p:extLst>
      <p:ext uri="{BB962C8B-B14F-4D97-AF65-F5344CB8AC3E}">
        <p14:creationId xmlns:p14="http://schemas.microsoft.com/office/powerpoint/2010/main" val="3437397487"/>
      </p:ext>
    </p:extLst>
  </p:cSld>
  <p:clrMapOvr>
    <a:masterClrMapping/>
  </p:clrMapOvr>
  <p:transition>
    <p:pull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503040"/>
          </a:xfrm>
        </p:spPr>
        <p:txBody>
          <a:bodyPr>
            <a:normAutofit/>
          </a:bodyPr>
          <a:lstStyle/>
          <a:p>
            <a:r>
              <a:rPr lang="da-DK" sz="3200" dirty="0"/>
              <a:t>Ønsker til den fremtidige fiskepleje</a:t>
            </a:r>
          </a:p>
        </p:txBody>
      </p:sp>
      <p:sp>
        <p:nvSpPr>
          <p:cNvPr id="3" name="Pladsholder til indhold 2"/>
          <p:cNvSpPr>
            <a:spLocks noGrp="1"/>
          </p:cNvSpPr>
          <p:nvPr>
            <p:ph idx="1"/>
          </p:nvPr>
        </p:nvSpPr>
        <p:spPr>
          <a:xfrm>
            <a:off x="457200" y="1600200"/>
            <a:ext cx="8229600" cy="5141168"/>
          </a:xfrm>
        </p:spPr>
        <p:txBody>
          <a:bodyPr>
            <a:normAutofit fontScale="77500" lnSpcReduction="20000"/>
          </a:bodyPr>
          <a:lstStyle/>
          <a:p>
            <a:r>
              <a:rPr lang="da-DK" dirty="0"/>
              <a:t>Det er DAFF/</a:t>
            </a:r>
            <a:r>
              <a:rPr lang="da-DK" dirty="0" err="1"/>
              <a:t>DFFs</a:t>
            </a:r>
            <a:r>
              <a:rPr lang="da-DK" dirty="0"/>
              <a:t> holdning at viden går forud for indsats</a:t>
            </a:r>
          </a:p>
          <a:p>
            <a:pPr lvl="1"/>
            <a:r>
              <a:rPr lang="da-DK" dirty="0"/>
              <a:t>For eksempel er det dokumenteret at udsætning af ål i brakvand nogen steder giver væsentligt bedre tilvækst en ferskvandsudsætning. Sådan viden bør føre til en tilsvarende ændring i indsatsen.</a:t>
            </a:r>
            <a:br>
              <a:rPr lang="da-DK" dirty="0"/>
            </a:br>
            <a:endParaRPr lang="da-DK" dirty="0"/>
          </a:p>
          <a:p>
            <a:r>
              <a:rPr lang="da-DK" dirty="0"/>
              <a:t>Endelig finder DAFF/DFF at fiskeplejemidlerne skal styrkes ved at alle pensionister der dyrker rekreativt fiskeri løser fisketegn. </a:t>
            </a:r>
            <a:br>
              <a:rPr lang="da-DK" dirty="0"/>
            </a:br>
            <a:endParaRPr lang="da-DK" dirty="0"/>
          </a:p>
          <a:p>
            <a:r>
              <a:rPr lang="da-DK" dirty="0"/>
              <a:t>Desuden bør prisen på fisketegnet sættes op.</a:t>
            </a:r>
          </a:p>
          <a:p>
            <a:pPr lvl="1"/>
            <a:r>
              <a:rPr lang="da-DK" dirty="0"/>
              <a:t>Fisketegnet koster mindre end en gang ny line på fiskehjulet!</a:t>
            </a:r>
            <a:br>
              <a:rPr lang="da-DK" dirty="0"/>
            </a:br>
            <a:endParaRPr lang="da-DK" dirty="0"/>
          </a:p>
          <a:p>
            <a:r>
              <a:rPr lang="da-DK" dirty="0"/>
              <a:t>Erhvervet bør bidrage til fiskeplejen!</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16</a:t>
            </a:fld>
            <a:endParaRPr lang="da-DK"/>
          </a:p>
        </p:txBody>
      </p:sp>
    </p:spTree>
    <p:extLst>
      <p:ext uri="{BB962C8B-B14F-4D97-AF65-F5344CB8AC3E}">
        <p14:creationId xmlns:p14="http://schemas.microsoft.com/office/powerpoint/2010/main" val="3419982859"/>
      </p:ext>
    </p:extLst>
  </p:cSld>
  <p:clrMapOvr>
    <a:masterClrMapping/>
  </p:clrMapOvr>
  <p:transition>
    <p:pull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1143000"/>
          </a:xfrm>
        </p:spPr>
        <p:txBody>
          <a:bodyPr>
            <a:normAutofit/>
          </a:bodyPr>
          <a:lstStyle/>
          <a:p>
            <a:r>
              <a:rPr lang="da-DK" sz="5400" dirty="0"/>
              <a:t>Tak for opmærksomheden</a:t>
            </a:r>
          </a:p>
        </p:txBody>
      </p:sp>
      <p:sp>
        <p:nvSpPr>
          <p:cNvPr id="3" name="Pladsholder til indhold 2"/>
          <p:cNvSpPr>
            <a:spLocks noGrp="1"/>
          </p:cNvSpPr>
          <p:nvPr>
            <p:ph idx="1"/>
          </p:nvPr>
        </p:nvSpPr>
        <p:spPr/>
        <p:txBody>
          <a:bodyPr/>
          <a:lstStyle/>
          <a:p>
            <a:pPr algn="ctr"/>
            <a:endParaRPr lang="da-DK" sz="8800" dirty="0"/>
          </a:p>
          <a:p>
            <a:pPr algn="ctr">
              <a:buNone/>
            </a:pPr>
            <a:r>
              <a:rPr lang="da-DK" sz="8800" dirty="0"/>
              <a:t>Spørgsmål ?</a:t>
            </a:r>
          </a:p>
          <a:p>
            <a:endParaRPr lang="da-DK" dirty="0"/>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17</a:t>
            </a:fld>
            <a:endParaRPr lang="da-DK"/>
          </a:p>
        </p:txBody>
      </p:sp>
    </p:spTree>
    <p:extLst>
      <p:ext uri="{BB962C8B-B14F-4D97-AF65-F5344CB8AC3E}">
        <p14:creationId xmlns:p14="http://schemas.microsoft.com/office/powerpoint/2010/main" val="887071998"/>
      </p:ext>
    </p:extLst>
  </p:cSld>
  <p:clrMapOvr>
    <a:masterClrMapping/>
  </p:clrMapOvr>
  <p:transition>
    <p:pull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864096"/>
          </a:xfrm>
        </p:spPr>
        <p:txBody>
          <a:bodyPr>
            <a:normAutofit fontScale="90000"/>
          </a:bodyPr>
          <a:lstStyle/>
          <a:p>
            <a:r>
              <a:rPr lang="da-DK" dirty="0"/>
              <a:t>Handlingsplanens overordnede sigte</a:t>
            </a:r>
          </a:p>
        </p:txBody>
      </p:sp>
      <p:sp>
        <p:nvSpPr>
          <p:cNvPr id="3" name="Pladsholder til indhold 2"/>
          <p:cNvSpPr>
            <a:spLocks noGrp="1"/>
          </p:cNvSpPr>
          <p:nvPr>
            <p:ph idx="1"/>
          </p:nvPr>
        </p:nvSpPr>
        <p:spPr/>
        <p:txBody>
          <a:bodyPr>
            <a:normAutofit fontScale="92500" lnSpcReduction="10000"/>
          </a:bodyPr>
          <a:lstStyle/>
          <a:p>
            <a:r>
              <a:rPr lang="da-DK" sz="3900" dirty="0"/>
              <a:t>Fiskeplejen skal fremme den naturlige reproduktion af fiskebestandene.</a:t>
            </a:r>
            <a:br>
              <a:rPr lang="da-DK" dirty="0"/>
            </a:br>
            <a:endParaRPr lang="da-DK" dirty="0"/>
          </a:p>
          <a:p>
            <a:r>
              <a:rPr lang="da-DK" dirty="0"/>
              <a:t>Det er helt i tråd med de fælles visioner for det rekreative fiskeri hvoraf det </a:t>
            </a:r>
            <a:r>
              <a:rPr lang="da-DK" dirty="0" err="1"/>
              <a:t>bl</a:t>
            </a:r>
            <a:r>
              <a:rPr lang="da-DK" dirty="0"/>
              <a:t>. a. fremgår:</a:t>
            </a:r>
          </a:p>
          <a:p>
            <a:pPr lvl="1"/>
            <a:r>
              <a:rPr lang="da-DK" dirty="0"/>
              <a:t>at alle danske borgere har ret til og mulighed for at udøve rekreativt  fiskeri. Udfoldelsesmulighederne bør især fremmes gennem miljøforbedringer og ophjælpning af fiskebestande og naturpleje forud for fangstreduktioner og forbud</a:t>
            </a:r>
          </a:p>
        </p:txBody>
      </p:sp>
      <p:sp>
        <p:nvSpPr>
          <p:cNvPr id="4" name="Pladsholder til sidefod 3"/>
          <p:cNvSpPr>
            <a:spLocks noGrp="1"/>
          </p:cNvSpPr>
          <p:nvPr>
            <p:ph type="ftr" sz="quarter" idx="11"/>
          </p:nvPr>
        </p:nvSpPr>
        <p:spPr/>
        <p:txBody>
          <a:bodyPr/>
          <a:lstStyle/>
          <a:p>
            <a:r>
              <a:rPr lang="da-DK" dirty="0"/>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2</a:t>
            </a:fld>
            <a:endParaRPr lang="da-DK"/>
          </a:p>
        </p:txBody>
      </p:sp>
    </p:spTree>
    <p:extLst>
      <p:ext uri="{BB962C8B-B14F-4D97-AF65-F5344CB8AC3E}">
        <p14:creationId xmlns:p14="http://schemas.microsoft.com/office/powerpoint/2010/main" val="3655347066"/>
      </p:ext>
    </p:extLst>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20688"/>
            <a:ext cx="8229600" cy="936104"/>
          </a:xfrm>
        </p:spPr>
        <p:txBody>
          <a:bodyPr/>
          <a:lstStyle/>
          <a:p>
            <a:r>
              <a:rPr lang="da-DK" dirty="0"/>
              <a:t>Den nuværende indsats</a:t>
            </a:r>
          </a:p>
        </p:txBody>
      </p:sp>
      <p:sp>
        <p:nvSpPr>
          <p:cNvPr id="3" name="Pladsholder til indhold 2"/>
          <p:cNvSpPr>
            <a:spLocks noGrp="1"/>
          </p:cNvSpPr>
          <p:nvPr>
            <p:ph idx="1"/>
          </p:nvPr>
        </p:nvSpPr>
        <p:spPr>
          <a:xfrm>
            <a:off x="323528" y="1600200"/>
            <a:ext cx="8424936" cy="4781128"/>
          </a:xfrm>
        </p:spPr>
        <p:txBody>
          <a:bodyPr>
            <a:normAutofit fontScale="92500" lnSpcReduction="10000"/>
          </a:bodyPr>
          <a:lstStyle/>
          <a:p>
            <a:r>
              <a:rPr lang="da-DK" dirty="0"/>
              <a:t>Der er i 2022 42,5 mio. kr. til rådighed</a:t>
            </a:r>
          </a:p>
          <a:p>
            <a:r>
              <a:rPr lang="da-DK" dirty="0"/>
              <a:t>Heraf går 5,8 mio. kr. til basisdrift, 28.6 mio. kr. til ferskvandsområdet (inkl. 10,5 mio. kr. til vandløbsrestaurering) og 7,6 mio. kr.  til den marine fiskepleje.</a:t>
            </a:r>
          </a:p>
          <a:p>
            <a:r>
              <a:rPr lang="da-DK" dirty="0"/>
              <a:t>Når man ser bort fra basisdriften går altså 80 % af midlerne p.t. til ferskvandsområdet. </a:t>
            </a:r>
          </a:p>
          <a:p>
            <a:r>
              <a:rPr lang="da-DK" dirty="0"/>
              <a:t>Det har været fornuftigt fordi ferskvands- biotoperne har været mere udsatte og i høj grad har været misligholdt både fysisk og miljømæssigt.</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3</a:t>
            </a:fld>
            <a:endParaRPr lang="da-DK"/>
          </a:p>
        </p:txBody>
      </p:sp>
    </p:spTree>
    <p:extLst>
      <p:ext uri="{BB962C8B-B14F-4D97-AF65-F5344CB8AC3E}">
        <p14:creationId xmlns:p14="http://schemas.microsoft.com/office/powerpoint/2010/main" val="3981965692"/>
      </p:ext>
    </p:extLst>
  </p:cSld>
  <p:clrMapOvr>
    <a:masterClrMapping/>
  </p:clrMapOvr>
  <p:transition>
    <p:pull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008112"/>
          </a:xfrm>
        </p:spPr>
        <p:txBody>
          <a:bodyPr/>
          <a:lstStyle/>
          <a:p>
            <a:r>
              <a:rPr lang="da-DK" dirty="0"/>
              <a:t>Den nuværende indsats</a:t>
            </a:r>
          </a:p>
        </p:txBody>
      </p:sp>
      <p:sp>
        <p:nvSpPr>
          <p:cNvPr id="3" name="Pladsholder til indhold 2"/>
          <p:cNvSpPr>
            <a:spLocks noGrp="1"/>
          </p:cNvSpPr>
          <p:nvPr>
            <p:ph idx="1"/>
          </p:nvPr>
        </p:nvSpPr>
        <p:spPr>
          <a:xfrm>
            <a:off x="457200" y="1844824"/>
            <a:ext cx="8229600" cy="4392488"/>
          </a:xfrm>
        </p:spPr>
        <p:txBody>
          <a:bodyPr>
            <a:normAutofit fontScale="85000" lnSpcReduction="10000"/>
          </a:bodyPr>
          <a:lstStyle/>
          <a:p>
            <a:r>
              <a:rPr lang="da-DK" dirty="0"/>
              <a:t>Denne prioritering har også givet gode resultater således at en lang række af vore bestande i ferskvand specielt havørreder, bækørreder og laks nu er selvreproducerende.</a:t>
            </a:r>
            <a:br>
              <a:rPr lang="da-DK" dirty="0"/>
            </a:br>
            <a:r>
              <a:rPr lang="da-DK" dirty="0"/>
              <a:t> </a:t>
            </a:r>
          </a:p>
          <a:p>
            <a:r>
              <a:rPr lang="da-DK" dirty="0"/>
              <a:t>Der er dog stadig store udfordringer for </a:t>
            </a:r>
            <a:r>
              <a:rPr lang="da-DK" dirty="0" err="1"/>
              <a:t>bl</a:t>
            </a:r>
            <a:r>
              <a:rPr lang="da-DK" dirty="0"/>
              <a:t>. a. ål, gedder og aborre og lokalt også stalling, helt og snæbel. </a:t>
            </a:r>
            <a:br>
              <a:rPr lang="da-DK" dirty="0"/>
            </a:br>
            <a:endParaRPr lang="da-DK" dirty="0"/>
          </a:p>
          <a:p>
            <a:r>
              <a:rPr lang="da-DK" dirty="0"/>
              <a:t>Desuden ser vi nu at de arter  som lever både i ferskvand og det marine i stigende grad begrænses i den marine livsfase.</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4</a:t>
            </a:fld>
            <a:endParaRPr lang="da-DK"/>
          </a:p>
        </p:txBody>
      </p:sp>
    </p:spTree>
    <p:extLst>
      <p:ext uri="{BB962C8B-B14F-4D97-AF65-F5344CB8AC3E}">
        <p14:creationId xmlns:p14="http://schemas.microsoft.com/office/powerpoint/2010/main" val="3414456275"/>
      </p:ext>
    </p:extLst>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fisketegnsmidlerne</a:t>
            </a:r>
          </a:p>
        </p:txBody>
      </p:sp>
      <p:sp>
        <p:nvSpPr>
          <p:cNvPr id="3" name="Pladsholder til indhold 2"/>
          <p:cNvSpPr>
            <a:spLocks noGrp="1"/>
          </p:cNvSpPr>
          <p:nvPr>
            <p:ph idx="1"/>
          </p:nvPr>
        </p:nvSpPr>
        <p:spPr/>
        <p:txBody>
          <a:bodyPr>
            <a:normAutofit/>
          </a:bodyPr>
          <a:lstStyle/>
          <a:p>
            <a:r>
              <a:rPr lang="da-DK" sz="2400" dirty="0"/>
              <a:t>Af lystfiskertegnets bidrag til fiskeplejen hidrører 56 % fra fiskeri i det marine område og 27 % fra ferskvandsfiskeri.</a:t>
            </a:r>
          </a:p>
          <a:p>
            <a:r>
              <a:rPr lang="da-DK" sz="2400" dirty="0"/>
              <a:t>Det betyder at 66% af fisketegnsmilerne kommer fra rekreativt fiskeri i det marine område</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5</a:t>
            </a:fld>
            <a:endParaRPr lang="da-DK"/>
          </a:p>
        </p:txBody>
      </p:sp>
      <p:pic>
        <p:nvPicPr>
          <p:cNvPr id="6" name="Billed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3356992"/>
            <a:ext cx="7225890" cy="3277208"/>
          </a:xfrm>
          <a:prstGeom prst="rect">
            <a:avLst/>
          </a:prstGeom>
        </p:spPr>
      </p:pic>
      <p:sp>
        <p:nvSpPr>
          <p:cNvPr id="7" name="Tekstboks 6"/>
          <p:cNvSpPr txBox="1"/>
          <p:nvPr/>
        </p:nvSpPr>
        <p:spPr>
          <a:xfrm>
            <a:off x="5436096" y="5661248"/>
            <a:ext cx="2448272" cy="646331"/>
          </a:xfrm>
          <a:prstGeom prst="rect">
            <a:avLst/>
          </a:prstGeom>
          <a:noFill/>
        </p:spPr>
        <p:txBody>
          <a:bodyPr wrap="square" rtlCol="0">
            <a:spAutoFit/>
          </a:bodyPr>
          <a:lstStyle/>
          <a:p>
            <a:r>
              <a:rPr lang="da-DK" dirty="0">
                <a:solidFill>
                  <a:schemeClr val="bg1"/>
                </a:solidFill>
              </a:rPr>
              <a:t>Kilde ”Lystfiskeri i Danmark”, marts 2010</a:t>
            </a:r>
          </a:p>
        </p:txBody>
      </p:sp>
    </p:spTree>
    <p:extLst>
      <p:ext uri="{BB962C8B-B14F-4D97-AF65-F5344CB8AC3E}">
        <p14:creationId xmlns:p14="http://schemas.microsoft.com/office/powerpoint/2010/main" val="6775774"/>
      </p:ext>
    </p:extLst>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764704"/>
            <a:ext cx="8229600" cy="792088"/>
          </a:xfrm>
        </p:spPr>
        <p:txBody>
          <a:bodyPr>
            <a:noAutofit/>
          </a:bodyPr>
          <a:lstStyle/>
          <a:p>
            <a:r>
              <a:rPr lang="da-DK" sz="4000" dirty="0"/>
              <a:t>Ønsker til den fremtidige fiskepleje</a:t>
            </a:r>
          </a:p>
        </p:txBody>
      </p:sp>
      <p:sp>
        <p:nvSpPr>
          <p:cNvPr id="3" name="Pladsholder til indhold 2"/>
          <p:cNvSpPr>
            <a:spLocks noGrp="1"/>
          </p:cNvSpPr>
          <p:nvPr>
            <p:ph idx="1"/>
          </p:nvPr>
        </p:nvSpPr>
        <p:spPr>
          <a:xfrm>
            <a:off x="457200" y="2204864"/>
            <a:ext cx="8229600" cy="4248472"/>
          </a:xfrm>
        </p:spPr>
        <p:txBody>
          <a:bodyPr>
            <a:normAutofit/>
          </a:bodyPr>
          <a:lstStyle/>
          <a:p>
            <a:r>
              <a:rPr lang="da-DK" sz="2800" dirty="0"/>
              <a:t>DAFF/DFF finder, at det derfor er på tide at indsatsen drejes over mod det marine område, samtidig med at indsatsen i ferskvand rettes mere mod de </a:t>
            </a:r>
            <a:r>
              <a:rPr lang="da-DK" sz="2800" dirty="0" err="1"/>
              <a:t>direktete</a:t>
            </a:r>
            <a:r>
              <a:rPr lang="da-DK" sz="2800" dirty="0"/>
              <a:t> udfordrede arter.</a:t>
            </a:r>
          </a:p>
          <a:p>
            <a:r>
              <a:rPr lang="da-DK" sz="2800" dirty="0"/>
              <a:t>Samtidig er det et problem, at den indsats, som er begrænset af de samlede fisketegnsmidler modarbejdes af en række </a:t>
            </a:r>
            <a:r>
              <a:rPr lang="da-DK" sz="2800" dirty="0" err="1"/>
              <a:t>prædatorer</a:t>
            </a:r>
            <a:r>
              <a:rPr lang="da-DK" sz="2800" dirty="0"/>
              <a:t>, som f. eks: skarv, sæl, sortmundet kutling, gedder, mink m. </a:t>
            </a:r>
            <a:r>
              <a:rPr lang="da-DK" sz="2800" dirty="0" err="1"/>
              <a:t>fl</a:t>
            </a:r>
            <a:r>
              <a:rPr lang="da-DK" sz="2800" dirty="0"/>
              <a:t>.</a:t>
            </a:r>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6</a:t>
            </a:fld>
            <a:endParaRPr lang="da-DK"/>
          </a:p>
        </p:txBody>
      </p:sp>
    </p:spTree>
    <p:extLst>
      <p:ext uri="{BB962C8B-B14F-4D97-AF65-F5344CB8AC3E}">
        <p14:creationId xmlns:p14="http://schemas.microsoft.com/office/powerpoint/2010/main" val="804315421"/>
      </p:ext>
    </p:extLst>
  </p:cSld>
  <p:clrMapOvr>
    <a:masterClrMapping/>
  </p:clrMapOvr>
  <p:transition>
    <p:pull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229600" cy="792088"/>
          </a:xfrm>
        </p:spPr>
        <p:txBody>
          <a:bodyPr>
            <a:noAutofit/>
          </a:bodyPr>
          <a:lstStyle/>
          <a:p>
            <a:r>
              <a:rPr lang="da-DK" sz="4000" dirty="0"/>
              <a:t>Ønsker til den fremtidige fiskepleje</a:t>
            </a:r>
          </a:p>
        </p:txBody>
      </p:sp>
      <p:sp>
        <p:nvSpPr>
          <p:cNvPr id="3" name="Pladsholder til indhold 2"/>
          <p:cNvSpPr>
            <a:spLocks noGrp="1"/>
          </p:cNvSpPr>
          <p:nvPr>
            <p:ph idx="1"/>
          </p:nvPr>
        </p:nvSpPr>
        <p:spPr>
          <a:xfrm>
            <a:off x="467544" y="1556792"/>
            <a:ext cx="8229600" cy="5184576"/>
          </a:xfrm>
        </p:spPr>
        <p:txBody>
          <a:bodyPr>
            <a:normAutofit fontScale="92500" lnSpcReduction="10000"/>
          </a:bodyPr>
          <a:lstStyle/>
          <a:p>
            <a:r>
              <a:rPr lang="da-DK" sz="3600" dirty="0"/>
              <a:t>At biotopophjælpning i de kystnære marine områder får en øget vægt</a:t>
            </a:r>
          </a:p>
          <a:p>
            <a:pPr lvl="1"/>
            <a:r>
              <a:rPr lang="da-DK" sz="3200" dirty="0"/>
              <a:t>Fokus på regnvandsudledningen som indeholder:</a:t>
            </a:r>
          </a:p>
          <a:p>
            <a:pPr lvl="2"/>
            <a:r>
              <a:rPr lang="da-DK" sz="2600" dirty="0" err="1"/>
              <a:t>Microplast</a:t>
            </a:r>
            <a:r>
              <a:rPr lang="da-DK" sz="2600" dirty="0"/>
              <a:t> fra bildæk – 80 % af dækket havner i naturen.</a:t>
            </a:r>
          </a:p>
          <a:p>
            <a:pPr lvl="2"/>
            <a:r>
              <a:rPr lang="da-DK" sz="2600" dirty="0"/>
              <a:t>Kvælstof fra landbrug og andre gødede arealer</a:t>
            </a:r>
          </a:p>
          <a:p>
            <a:pPr lvl="2"/>
            <a:r>
              <a:rPr lang="da-DK" sz="2600" dirty="0"/>
              <a:t>Tjærestoffer og spormetaller fra tagvand</a:t>
            </a:r>
          </a:p>
          <a:p>
            <a:pPr lvl="2"/>
            <a:r>
              <a:rPr lang="da-DK" sz="2600" dirty="0"/>
              <a:t>Olieprodukter fra parkeringspladser og veje</a:t>
            </a:r>
          </a:p>
          <a:p>
            <a:pPr lvl="2"/>
            <a:r>
              <a:rPr lang="da-DK" sz="2600" dirty="0"/>
              <a:t>PFAS </a:t>
            </a:r>
          </a:p>
          <a:p>
            <a:pPr lvl="2"/>
            <a:r>
              <a:rPr lang="da-DK" sz="2600" dirty="0"/>
              <a:t>6PPD </a:t>
            </a:r>
            <a:r>
              <a:rPr lang="da-DK" sz="2600" dirty="0" err="1"/>
              <a:t>quinion</a:t>
            </a:r>
            <a:r>
              <a:rPr lang="da-DK" sz="2600" dirty="0"/>
              <a:t> fra bildæk*</a:t>
            </a:r>
            <a:br>
              <a:rPr lang="da-DK" sz="2600" dirty="0"/>
            </a:br>
            <a:r>
              <a:rPr lang="da-DK" sz="2600" dirty="0"/>
              <a:t>*</a:t>
            </a:r>
            <a:r>
              <a:rPr lang="da-DK" sz="1700" dirty="0"/>
              <a:t>(</a:t>
            </a:r>
            <a:r>
              <a:rPr lang="en-US" sz="1700" dirty="0" err="1"/>
              <a:t>Shubham</a:t>
            </a:r>
            <a:r>
              <a:rPr lang="en-US" sz="1700" dirty="0"/>
              <a:t> </a:t>
            </a:r>
            <a:r>
              <a:rPr lang="en-US" sz="1700" dirty="0" err="1"/>
              <a:t>Varshney</a:t>
            </a:r>
            <a:r>
              <a:rPr lang="en-US" sz="1700" dirty="0"/>
              <a:t>, Journal of Hazardous Materials</a:t>
            </a:r>
            <a:r>
              <a:rPr lang="en-US" sz="2600" dirty="0"/>
              <a:t>)</a:t>
            </a:r>
            <a:endParaRPr lang="da-DK" dirty="0"/>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7</a:t>
            </a:fld>
            <a:endParaRPr lang="da-DK"/>
          </a:p>
        </p:txBody>
      </p:sp>
    </p:spTree>
    <p:extLst>
      <p:ext uri="{BB962C8B-B14F-4D97-AF65-F5344CB8AC3E}">
        <p14:creationId xmlns:p14="http://schemas.microsoft.com/office/powerpoint/2010/main" val="3817486302"/>
      </p:ext>
    </p:extLst>
  </p:cSld>
  <p:clrMapOvr>
    <a:masterClrMapping/>
  </p:clrMapOvr>
  <p:transition>
    <p:pull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20688"/>
            <a:ext cx="8229600" cy="936104"/>
          </a:xfrm>
        </p:spPr>
        <p:txBody>
          <a:bodyPr/>
          <a:lstStyle/>
          <a:p>
            <a:r>
              <a:rPr lang="da-DK" dirty="0"/>
              <a:t>Ønsker til den fremtidige fiskepleje</a:t>
            </a:r>
          </a:p>
        </p:txBody>
      </p:sp>
      <p:sp>
        <p:nvSpPr>
          <p:cNvPr id="3" name="Pladsholder til indhold 2"/>
          <p:cNvSpPr>
            <a:spLocks noGrp="1"/>
          </p:cNvSpPr>
          <p:nvPr>
            <p:ph idx="1"/>
          </p:nvPr>
        </p:nvSpPr>
        <p:spPr>
          <a:xfrm>
            <a:off x="457200" y="1600200"/>
            <a:ext cx="8229600" cy="4925144"/>
          </a:xfrm>
        </p:spPr>
        <p:txBody>
          <a:bodyPr>
            <a:normAutofit fontScale="92500" lnSpcReduction="10000"/>
          </a:bodyPr>
          <a:lstStyle/>
          <a:p>
            <a:r>
              <a:rPr lang="da-DK" sz="3600" dirty="0"/>
              <a:t>Fokus på det ”rensede spildevand” fra renseanlæggene som indeholder.</a:t>
            </a:r>
          </a:p>
          <a:p>
            <a:pPr lvl="1"/>
            <a:r>
              <a:rPr lang="da-DK" dirty="0"/>
              <a:t>Kvælstof og fosfor</a:t>
            </a:r>
          </a:p>
          <a:p>
            <a:pPr lvl="1"/>
            <a:r>
              <a:rPr lang="da-DK" dirty="0"/>
              <a:t>Miljøskadelige kemikalier</a:t>
            </a:r>
          </a:p>
          <a:p>
            <a:pPr lvl="1"/>
            <a:r>
              <a:rPr lang="da-DK" dirty="0"/>
              <a:t>Medicinrester</a:t>
            </a:r>
          </a:p>
          <a:p>
            <a:pPr lvl="1"/>
            <a:r>
              <a:rPr lang="da-DK" dirty="0"/>
              <a:t>Hormoner</a:t>
            </a:r>
          </a:p>
          <a:p>
            <a:pPr lvl="1"/>
            <a:r>
              <a:rPr lang="da-DK" dirty="0"/>
              <a:t>og andre hidtil upåagtede forureningskilder</a:t>
            </a:r>
          </a:p>
          <a:p>
            <a:r>
              <a:rPr lang="da-DK" dirty="0"/>
              <a:t>Udbringning af spildevandsslam på landbrugsjord</a:t>
            </a:r>
          </a:p>
          <a:p>
            <a:r>
              <a:rPr lang="da-DK" dirty="0"/>
              <a:t>Fokus på potentielt skadelige påvirkninger som f. eks råstofindvinding og muslingeskrab.</a:t>
            </a:r>
          </a:p>
          <a:p>
            <a:endParaRPr lang="da-DK" dirty="0"/>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8</a:t>
            </a:fld>
            <a:endParaRPr lang="da-DK"/>
          </a:p>
        </p:txBody>
      </p:sp>
    </p:spTree>
    <p:extLst>
      <p:ext uri="{BB962C8B-B14F-4D97-AF65-F5344CB8AC3E}">
        <p14:creationId xmlns:p14="http://schemas.microsoft.com/office/powerpoint/2010/main" val="1993701280"/>
      </p:ext>
    </p:extLst>
  </p:cSld>
  <p:clrMapOvr>
    <a:masterClrMapping/>
  </p:clrMapOvr>
  <p:transition>
    <p:pull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936104"/>
          </a:xfrm>
        </p:spPr>
        <p:txBody>
          <a:bodyPr>
            <a:normAutofit/>
          </a:bodyPr>
          <a:lstStyle/>
          <a:p>
            <a:r>
              <a:rPr lang="da-DK" dirty="0"/>
              <a:t>Ønsker til den fremtidige fiskepleje</a:t>
            </a:r>
          </a:p>
        </p:txBody>
      </p:sp>
      <p:sp>
        <p:nvSpPr>
          <p:cNvPr id="3" name="Pladsholder til indhold 2"/>
          <p:cNvSpPr>
            <a:spLocks noGrp="1"/>
          </p:cNvSpPr>
          <p:nvPr>
            <p:ph idx="1"/>
          </p:nvPr>
        </p:nvSpPr>
        <p:spPr>
          <a:xfrm>
            <a:off x="457200" y="1600200"/>
            <a:ext cx="8229600" cy="4997152"/>
          </a:xfrm>
        </p:spPr>
        <p:txBody>
          <a:bodyPr>
            <a:normAutofit fontScale="92500"/>
          </a:bodyPr>
          <a:lstStyle/>
          <a:p>
            <a:r>
              <a:rPr lang="da-DK" dirty="0"/>
              <a:t>At bestandsophjælpning i form af marine udsætninger øges i det omfang der er biologisk belæg for at det vil gavne bestandene.</a:t>
            </a:r>
          </a:p>
          <a:p>
            <a:pPr lvl="1"/>
            <a:r>
              <a:rPr lang="da-DK" dirty="0"/>
              <a:t>I den forbindelse bør der afsættes flere midler til at indkøbe levende moderfisk af specielt pighvar hos lokale fiskere, for at sikre det genetisk rigtige udsætningsmateriale</a:t>
            </a:r>
          </a:p>
          <a:p>
            <a:pPr lvl="1"/>
            <a:r>
              <a:rPr lang="da-DK" dirty="0"/>
              <a:t>Indsatsen for pighvarre bestandsophjælpning bør generelt styrkes.</a:t>
            </a:r>
          </a:p>
          <a:p>
            <a:pPr lvl="1"/>
            <a:r>
              <a:rPr lang="da-DK" dirty="0"/>
              <a:t>Mange steder ses tilbagegang for skrubber. Her bør sættes ind med udsætninger.</a:t>
            </a:r>
          </a:p>
          <a:p>
            <a:endParaRPr lang="da-DK" dirty="0"/>
          </a:p>
        </p:txBody>
      </p:sp>
      <p:sp>
        <p:nvSpPr>
          <p:cNvPr id="4" name="Pladsholder til sidefod 3"/>
          <p:cNvSpPr>
            <a:spLocks noGrp="1"/>
          </p:cNvSpPr>
          <p:nvPr>
            <p:ph type="ftr" sz="quarter" idx="11"/>
          </p:nvPr>
        </p:nvSpPr>
        <p:spPr/>
        <p:txBody>
          <a:bodyPr/>
          <a:lstStyle/>
          <a:p>
            <a:r>
              <a:rPr lang="da-DK"/>
              <a:t>DANSK AMATØRFISKERIFORENING</a:t>
            </a:r>
          </a:p>
        </p:txBody>
      </p:sp>
      <p:sp>
        <p:nvSpPr>
          <p:cNvPr id="5" name="Pladsholder til diasnummer 4"/>
          <p:cNvSpPr>
            <a:spLocks noGrp="1"/>
          </p:cNvSpPr>
          <p:nvPr>
            <p:ph type="sldNum" sz="quarter" idx="12"/>
          </p:nvPr>
        </p:nvSpPr>
        <p:spPr/>
        <p:txBody>
          <a:bodyPr/>
          <a:lstStyle/>
          <a:p>
            <a:fld id="{9E52971D-E97F-4D31-ACBA-0AAAEF91B282}" type="slidenum">
              <a:rPr lang="da-DK" smtClean="0"/>
              <a:pPr/>
              <a:t>9</a:t>
            </a:fld>
            <a:endParaRPr lang="da-DK"/>
          </a:p>
        </p:txBody>
      </p:sp>
    </p:spTree>
    <p:extLst>
      <p:ext uri="{BB962C8B-B14F-4D97-AF65-F5344CB8AC3E}">
        <p14:creationId xmlns:p14="http://schemas.microsoft.com/office/powerpoint/2010/main" val="1239736011"/>
      </p:ext>
    </p:extLst>
  </p:cSld>
  <p:clrMapOvr>
    <a:masterClrMapping/>
  </p:clrMapOvr>
  <p:transition>
    <p:pull dir="ld"/>
  </p:transition>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dådig">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1218</TotalTime>
  <Words>1206</Words>
  <Application>Microsoft Office PowerPoint</Application>
  <PresentationFormat>Skærmshow (4:3)</PresentationFormat>
  <Paragraphs>120</Paragraphs>
  <Slides>17</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17</vt:i4>
      </vt:variant>
    </vt:vector>
  </HeadingPairs>
  <TitlesOfParts>
    <vt:vector size="20" baseType="lpstr">
      <vt:lpstr>Arial</vt:lpstr>
      <vt:lpstr>Calibri</vt:lpstr>
      <vt:lpstr>Kontortema</vt:lpstr>
      <vt:lpstr> Drøftelse af Handlingsplanen for Fiskepleje 2023-2025 §7 udvalget 28. juni 2022 </vt:lpstr>
      <vt:lpstr>Handlingsplanens overordnede sigte</vt:lpstr>
      <vt:lpstr>Den nuværende indsats</vt:lpstr>
      <vt:lpstr>Den nuværende indsats</vt:lpstr>
      <vt:lpstr>fisketegnsmidlerne</vt:lpstr>
      <vt:lpstr>Ønsker til den fremtidige fiskepleje</vt:lpstr>
      <vt:lpstr>Ønsker til den fremtidige fiskepleje</vt:lpstr>
      <vt:lpstr>Ønsker til den fremtidige fiskepleje</vt:lpstr>
      <vt:lpstr>Ønsker til den fremtidige fiskepleje</vt:lpstr>
      <vt:lpstr>Ønsker til den fremtidige fiskepleje</vt:lpstr>
      <vt:lpstr>Ål</vt:lpstr>
      <vt:lpstr>Ål</vt:lpstr>
      <vt:lpstr>Ål</vt:lpstr>
      <vt:lpstr>Hummer</vt:lpstr>
      <vt:lpstr>Ønsker til den fremtidige fiskepleje</vt:lpstr>
      <vt:lpstr>Ønsker til den fremtidige fiskepleje</vt:lpstr>
      <vt:lpstr>Tak for opmærksomheden</vt:lpstr>
    </vt:vector>
  </TitlesOfParts>
  <Company>Nyborg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flk</dc:creator>
  <cp:lastModifiedBy>Inga Koch Andresen</cp:lastModifiedBy>
  <cp:revision>122</cp:revision>
  <dcterms:created xsi:type="dcterms:W3CDTF">2015-01-25T08:57:32Z</dcterms:created>
  <dcterms:modified xsi:type="dcterms:W3CDTF">2024-08-30T07:04:03Z</dcterms:modified>
</cp:coreProperties>
</file>